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3" r:id="rId6"/>
    <p:sldId id="260" r:id="rId7"/>
    <p:sldId id="267" r:id="rId8"/>
    <p:sldId id="268" r:id="rId9"/>
    <p:sldId id="269" r:id="rId10"/>
    <p:sldId id="270" r:id="rId11"/>
    <p:sldId id="272" r:id="rId12"/>
    <p:sldId id="261" r:id="rId13"/>
    <p:sldId id="263" r:id="rId14"/>
    <p:sldId id="264" r:id="rId15"/>
    <p:sldId id="265" r:id="rId16"/>
  </p:sldIdLst>
  <p:sldSz cx="18288000" cy="10287000"/>
  <p:notesSz cx="6858000" cy="9144000"/>
  <p:embeddedFontLst>
    <p:embeddedFont>
      <p:font typeface="Archivo Black" panose="020B0604020202020204" charset="0"/>
      <p:regular r:id="rId17"/>
    </p:embeddedFont>
    <p:embeddedFont>
      <p:font typeface="Bodoni FLF" panose="020B0604020202020204"/>
      <p:regular r:id="rId18"/>
    </p:embeddedFont>
    <p:embeddedFont>
      <p:font typeface="Calibri" panose="020F0502020204030204" pitchFamily="34" charset="0"/>
      <p:regular r:id="rId19"/>
      <p:bold r:id="rId20"/>
      <p:italic r:id="rId21"/>
      <p:boldItalic r:id="rId22"/>
    </p:embeddedFont>
    <p:embeddedFont>
      <p:font typeface="DM Sans" panose="020B0604020202020204" charset="0"/>
      <p:regular r:id="rId23"/>
    </p:embeddedFont>
    <p:embeddedFont>
      <p:font typeface="Open Sans" panose="020B0606030504020204" pitchFamily="34" charset="0"/>
      <p:regular r:id="rId24"/>
      <p:bold r:id="rId25"/>
      <p:italic r:id="rId26"/>
      <p:boldItalic r:id="rId27"/>
    </p:embeddedFont>
    <p:embeddedFont>
      <p:font typeface="Open Sans Bold" panose="020B0806030504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4" y="5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463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14" t="-164" b="-1383"/>
            </a:stretch>
          </a:blipFill>
        </p:spPr>
        <p:txBody>
          <a:bodyPr/>
          <a:lstStyle/>
          <a:p>
            <a:r>
              <a:rPr lang="en-US" dirty="0"/>
              <a:t> </a:t>
            </a:r>
            <a:endParaRPr lang="fr-FR" dirty="0"/>
          </a:p>
        </p:txBody>
      </p:sp>
      <p:sp>
        <p:nvSpPr>
          <p:cNvPr id="7" name="TextBox 7"/>
          <p:cNvSpPr txBox="1"/>
          <p:nvPr/>
        </p:nvSpPr>
        <p:spPr>
          <a:xfrm>
            <a:off x="1981200" y="5727905"/>
            <a:ext cx="6028410" cy="4182299"/>
          </a:xfrm>
          <a:prstGeom prst="rect">
            <a:avLst/>
          </a:prstGeom>
        </p:spPr>
        <p:txBody>
          <a:bodyPr lIns="50800" tIns="50800" rIns="50800" bIns="50800" rtlCol="0" anchor="ctr"/>
          <a:lstStyle/>
          <a:p>
            <a:pPr algn="ctr">
              <a:lnSpc>
                <a:spcPts val="2630"/>
              </a:lnSpc>
            </a:pPr>
            <a:endParaRPr/>
          </a:p>
        </p:txBody>
      </p:sp>
      <p:grpSp>
        <p:nvGrpSpPr>
          <p:cNvPr id="16" name="Groupe 15"/>
          <p:cNvGrpSpPr/>
          <p:nvPr/>
        </p:nvGrpSpPr>
        <p:grpSpPr>
          <a:xfrm>
            <a:off x="372139" y="13220"/>
            <a:ext cx="11786065" cy="6033128"/>
            <a:chOff x="1028699" y="2034454"/>
            <a:chExt cx="11786065" cy="6033128"/>
          </a:xfrm>
        </p:grpSpPr>
        <p:sp>
          <p:nvSpPr>
            <p:cNvPr id="3" name="AutoShape 3"/>
            <p:cNvSpPr/>
            <p:nvPr/>
          </p:nvSpPr>
          <p:spPr>
            <a:xfrm flipV="1">
              <a:off x="1028700" y="3755717"/>
              <a:ext cx="6829670" cy="0"/>
            </a:xfrm>
            <a:prstGeom prst="line">
              <a:avLst/>
            </a:prstGeom>
            <a:ln w="19050" cap="rnd">
              <a:solidFill>
                <a:srgbClr val="000000"/>
              </a:solidFill>
              <a:prstDash val="solid"/>
              <a:headEnd type="none" w="sm" len="sm"/>
              <a:tailEnd type="none" w="sm" len="sm"/>
            </a:ln>
          </p:spPr>
        </p:sp>
        <p:sp>
          <p:nvSpPr>
            <p:cNvPr id="4" name="AutoShape 4"/>
            <p:cNvSpPr/>
            <p:nvPr/>
          </p:nvSpPr>
          <p:spPr>
            <a:xfrm>
              <a:off x="1028700" y="5481040"/>
              <a:ext cx="6829670" cy="0"/>
            </a:xfrm>
            <a:prstGeom prst="line">
              <a:avLst/>
            </a:prstGeom>
            <a:ln w="19050" cap="rnd">
              <a:solidFill>
                <a:srgbClr val="000000"/>
              </a:solidFill>
              <a:prstDash val="solid"/>
              <a:headEnd type="none" w="sm" len="sm"/>
              <a:tailEnd type="none" w="sm" len="sm"/>
            </a:ln>
          </p:spPr>
        </p:sp>
        <p:sp>
          <p:nvSpPr>
            <p:cNvPr id="8" name="TextBox 8"/>
            <p:cNvSpPr txBox="1"/>
            <p:nvPr/>
          </p:nvSpPr>
          <p:spPr>
            <a:xfrm>
              <a:off x="1028700" y="2034454"/>
              <a:ext cx="5276390" cy="1442550"/>
            </a:xfrm>
            <a:prstGeom prst="rect">
              <a:avLst/>
            </a:prstGeom>
          </p:spPr>
          <p:txBody>
            <a:bodyPr lIns="0" tIns="0" rIns="0" bIns="0" rtlCol="0" anchor="t">
              <a:spAutoFit/>
            </a:bodyPr>
            <a:lstStyle/>
            <a:p>
              <a:pPr algn="l">
                <a:lnSpc>
                  <a:spcPts val="11314"/>
                </a:lnSpc>
              </a:pPr>
              <a:r>
                <a:rPr lang="en-US" sz="8081" dirty="0" err="1">
                  <a:solidFill>
                    <a:srgbClr val="000000"/>
                  </a:solidFill>
                  <a:latin typeface="Bodoni FLF"/>
                </a:rPr>
                <a:t>Présentation</a:t>
              </a:r>
              <a:endParaRPr lang="en-US" sz="8081" dirty="0">
                <a:solidFill>
                  <a:srgbClr val="000000"/>
                </a:solidFill>
                <a:latin typeface="Bodoni FLF"/>
              </a:endParaRPr>
            </a:p>
          </p:txBody>
        </p:sp>
        <p:sp>
          <p:nvSpPr>
            <p:cNvPr id="9" name="TextBox 9"/>
            <p:cNvSpPr txBox="1"/>
            <p:nvPr/>
          </p:nvSpPr>
          <p:spPr>
            <a:xfrm>
              <a:off x="1028699" y="5528425"/>
              <a:ext cx="11786065" cy="2539157"/>
            </a:xfrm>
            <a:prstGeom prst="rect">
              <a:avLst/>
            </a:prstGeom>
          </p:spPr>
          <p:txBody>
            <a:bodyPr wrap="square" lIns="0" tIns="0" rIns="0" bIns="0" rtlCol="0" anchor="t">
              <a:spAutoFit/>
            </a:bodyPr>
            <a:lstStyle/>
            <a:p>
              <a:pPr>
                <a:lnSpc>
                  <a:spcPts val="9914"/>
                </a:lnSpc>
              </a:pPr>
              <a:r>
                <a:rPr lang="fr-FR" sz="7081" dirty="0">
                  <a:solidFill>
                    <a:srgbClr val="000000"/>
                  </a:solidFill>
                  <a:latin typeface="Bodoni FLF"/>
                </a:rPr>
                <a:t>LA GESTION DES ABSENCES</a:t>
              </a:r>
            </a:p>
            <a:p>
              <a:pPr>
                <a:lnSpc>
                  <a:spcPts val="9914"/>
                </a:lnSpc>
              </a:pPr>
              <a:r>
                <a:rPr lang="fr-FR" sz="7081" dirty="0">
                  <a:solidFill>
                    <a:srgbClr val="000000"/>
                  </a:solidFill>
                  <a:latin typeface="Bodoni FLF"/>
                </a:rPr>
                <a:t>DES STAGIAIRES</a:t>
              </a:r>
              <a:endParaRPr lang="en-US" sz="7081" dirty="0">
                <a:solidFill>
                  <a:srgbClr val="000000"/>
                </a:solidFill>
                <a:latin typeface="Bodoni FLF"/>
              </a:endParaRPr>
            </a:p>
          </p:txBody>
        </p:sp>
        <p:sp>
          <p:nvSpPr>
            <p:cNvPr id="12" name="TextBox 12"/>
            <p:cNvSpPr txBox="1"/>
            <p:nvPr/>
          </p:nvSpPr>
          <p:spPr>
            <a:xfrm>
              <a:off x="1028700" y="3918393"/>
              <a:ext cx="11515309" cy="1297381"/>
            </a:xfrm>
            <a:prstGeom prst="rect">
              <a:avLst/>
            </a:prstGeom>
          </p:spPr>
          <p:txBody>
            <a:bodyPr lIns="0" tIns="0" rIns="0" bIns="0" rtlCol="0" anchor="t">
              <a:spAutoFit/>
            </a:bodyPr>
            <a:lstStyle/>
            <a:p>
              <a:pPr algn="l">
                <a:lnSpc>
                  <a:spcPts val="10569"/>
                </a:lnSpc>
              </a:pPr>
              <a:r>
                <a:rPr lang="en-US" sz="7549" dirty="0">
                  <a:solidFill>
                    <a:srgbClr val="000000"/>
                  </a:solidFill>
                  <a:latin typeface="Archivo Black"/>
                </a:rPr>
                <a:t>RAPPORT DE PROJET</a:t>
              </a:r>
            </a:p>
          </p:txBody>
        </p:sp>
      </p:grpSp>
      <p:grpSp>
        <p:nvGrpSpPr>
          <p:cNvPr id="26" name="Groupe 25"/>
          <p:cNvGrpSpPr/>
          <p:nvPr/>
        </p:nvGrpSpPr>
        <p:grpSpPr>
          <a:xfrm>
            <a:off x="7315200" y="6326349"/>
            <a:ext cx="6028410" cy="3865276"/>
            <a:chOff x="840976" y="6165131"/>
            <a:chExt cx="6028410" cy="3865276"/>
          </a:xfrm>
        </p:grpSpPr>
        <p:sp>
          <p:nvSpPr>
            <p:cNvPr id="6" name="Freeform 6"/>
            <p:cNvSpPr/>
            <p:nvPr/>
          </p:nvSpPr>
          <p:spPr>
            <a:xfrm>
              <a:off x="840976" y="6165131"/>
              <a:ext cx="6028410" cy="3865276"/>
            </a:xfrm>
            <a:custGeom>
              <a:avLst/>
              <a:gdLst/>
              <a:ahLst/>
              <a:cxnLst/>
              <a:rect l="l" t="t" r="r" b="b"/>
              <a:pathLst>
                <a:path w="1587729" h="464531">
                  <a:moveTo>
                    <a:pt x="107876" y="0"/>
                  </a:moveTo>
                  <a:lnTo>
                    <a:pt x="1479853" y="0"/>
                  </a:lnTo>
                  <a:cubicBezTo>
                    <a:pt x="1508464" y="0"/>
                    <a:pt x="1535902" y="11365"/>
                    <a:pt x="1556133" y="31596"/>
                  </a:cubicBezTo>
                  <a:cubicBezTo>
                    <a:pt x="1576364" y="51827"/>
                    <a:pt x="1587729" y="79266"/>
                    <a:pt x="1587729" y="107876"/>
                  </a:cubicBezTo>
                  <a:lnTo>
                    <a:pt x="1587729" y="356655"/>
                  </a:lnTo>
                  <a:cubicBezTo>
                    <a:pt x="1587729" y="385265"/>
                    <a:pt x="1576364" y="412704"/>
                    <a:pt x="1556133" y="432935"/>
                  </a:cubicBezTo>
                  <a:cubicBezTo>
                    <a:pt x="1535902" y="453165"/>
                    <a:pt x="1508464" y="464531"/>
                    <a:pt x="1479853" y="464531"/>
                  </a:cubicBezTo>
                  <a:lnTo>
                    <a:pt x="107876" y="464531"/>
                  </a:lnTo>
                  <a:cubicBezTo>
                    <a:pt x="79266" y="464531"/>
                    <a:pt x="51827" y="453165"/>
                    <a:pt x="31596" y="432935"/>
                  </a:cubicBezTo>
                  <a:cubicBezTo>
                    <a:pt x="11365" y="412704"/>
                    <a:pt x="0" y="385265"/>
                    <a:pt x="0" y="356655"/>
                  </a:cubicBezTo>
                  <a:lnTo>
                    <a:pt x="0" y="107876"/>
                  </a:lnTo>
                  <a:cubicBezTo>
                    <a:pt x="0" y="79266"/>
                    <a:pt x="11365" y="51827"/>
                    <a:pt x="31596" y="31596"/>
                  </a:cubicBezTo>
                  <a:cubicBezTo>
                    <a:pt x="51827" y="11365"/>
                    <a:pt x="79266" y="0"/>
                    <a:pt x="107876" y="0"/>
                  </a:cubicBezTo>
                  <a:close/>
                </a:path>
              </a:pathLst>
            </a:custGeom>
            <a:solidFill>
              <a:srgbClr val="FFFFFF">
                <a:alpha val="73725"/>
              </a:srgbClr>
            </a:solidFill>
          </p:spPr>
          <p:txBody>
            <a:bodyPr/>
            <a:lstStyle/>
            <a:p>
              <a:endParaRPr lang="fr-FR" dirty="0"/>
            </a:p>
          </p:txBody>
        </p:sp>
        <p:sp>
          <p:nvSpPr>
            <p:cNvPr id="18" name="ZoneTexte 17"/>
            <p:cNvSpPr txBox="1"/>
            <p:nvPr/>
          </p:nvSpPr>
          <p:spPr>
            <a:xfrm>
              <a:off x="1445191" y="6758941"/>
              <a:ext cx="4819980" cy="2677656"/>
            </a:xfrm>
            <a:prstGeom prst="rect">
              <a:avLst/>
            </a:prstGeom>
            <a:noFill/>
          </p:spPr>
          <p:txBody>
            <a:bodyPr wrap="square" rtlCol="0">
              <a:spAutoFit/>
            </a:bodyPr>
            <a:lstStyle/>
            <a:p>
              <a:r>
                <a:rPr lang="en-US" sz="2800" dirty="0" err="1">
                  <a:latin typeface="Bodoni FLF" panose="020B0604020202020204"/>
                </a:rPr>
                <a:t>Realiser</a:t>
              </a:r>
              <a:r>
                <a:rPr lang="en-US" sz="2800" dirty="0">
                  <a:latin typeface="Bodoni FLF" panose="020B0604020202020204"/>
                </a:rPr>
                <a:t> par:</a:t>
              </a:r>
            </a:p>
            <a:p>
              <a:pPr marL="285750" indent="-285750">
                <a:buFont typeface="Arial" panose="020B0604020202020204" pitchFamily="34" charset="0"/>
                <a:buChar char="•"/>
              </a:pPr>
              <a:r>
                <a:rPr lang="en-US" sz="2800" dirty="0">
                  <a:latin typeface="Bodoni FLF" panose="020B0604020202020204"/>
                </a:rPr>
                <a:t>EL KAID MOHAMED</a:t>
              </a:r>
            </a:p>
            <a:p>
              <a:pPr marL="285750" indent="-285750">
                <a:buFont typeface="Arial" panose="020B0604020202020204" pitchFamily="34" charset="0"/>
                <a:buChar char="•"/>
              </a:pPr>
              <a:r>
                <a:rPr lang="en-US" sz="2800" dirty="0">
                  <a:latin typeface="Bodoni FLF" panose="020B0604020202020204"/>
                </a:rPr>
                <a:t>EL KAID ZAID</a:t>
              </a:r>
            </a:p>
            <a:p>
              <a:pPr marL="285750" indent="-285750">
                <a:buFont typeface="Arial" panose="020B0604020202020204" pitchFamily="34" charset="0"/>
                <a:buChar char="•"/>
              </a:pPr>
              <a:r>
                <a:rPr lang="en-US" sz="2800" dirty="0">
                  <a:latin typeface="Bodoni FLF" panose="020B0604020202020204"/>
                </a:rPr>
                <a:t>EL KHATIB CHAIMAE</a:t>
              </a:r>
            </a:p>
            <a:p>
              <a:pPr marL="285750" indent="-285750">
                <a:buFont typeface="Arial" panose="020B0604020202020204" pitchFamily="34" charset="0"/>
                <a:buChar char="•"/>
              </a:pPr>
              <a:r>
                <a:rPr lang="en-US" sz="2800" dirty="0">
                  <a:latin typeface="Bodoni FLF" panose="020B0604020202020204"/>
                </a:rPr>
                <a:t>EL ALILTI YASSINE</a:t>
              </a:r>
            </a:p>
            <a:p>
              <a:pPr marL="285750" indent="-285750">
                <a:buFont typeface="Arial" panose="020B0604020202020204" pitchFamily="34" charset="0"/>
                <a:buChar char="•"/>
              </a:pPr>
              <a:r>
                <a:rPr lang="en-US" sz="2800" dirty="0">
                  <a:latin typeface="Bodoni FLF" panose="020B0604020202020204"/>
                </a:rPr>
                <a:t>BOULAATOR YASSIR</a:t>
              </a:r>
              <a:endParaRPr lang="fr-FR" sz="2800" dirty="0">
                <a:latin typeface="Bodoni FLF" panose="020B0604020202020204"/>
              </a:endParaRPr>
            </a:p>
          </p:txBody>
        </p:sp>
      </p:grpSp>
      <p:sp>
        <p:nvSpPr>
          <p:cNvPr id="22" name="Rectangle 1"/>
          <p:cNvSpPr>
            <a:spLocks noChangeArrowheads="1"/>
          </p:cNvSpPr>
          <p:nvPr/>
        </p:nvSpPr>
        <p:spPr bwMode="auto">
          <a:xfrm>
            <a:off x="8514007" y="7818262"/>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pSp>
        <p:nvGrpSpPr>
          <p:cNvPr id="25" name="Groupe 24"/>
          <p:cNvGrpSpPr/>
          <p:nvPr/>
        </p:nvGrpSpPr>
        <p:grpSpPr>
          <a:xfrm>
            <a:off x="372139" y="6355793"/>
            <a:ext cx="6028410" cy="1419400"/>
            <a:chOff x="7269560" y="8746048"/>
            <a:chExt cx="6028410" cy="1419400"/>
          </a:xfrm>
        </p:grpSpPr>
        <p:sp>
          <p:nvSpPr>
            <p:cNvPr id="20" name="Freeform 6"/>
            <p:cNvSpPr/>
            <p:nvPr/>
          </p:nvSpPr>
          <p:spPr>
            <a:xfrm>
              <a:off x="7269560" y="8746048"/>
              <a:ext cx="6028410" cy="1419400"/>
            </a:xfrm>
            <a:custGeom>
              <a:avLst/>
              <a:gdLst/>
              <a:ahLst/>
              <a:cxnLst/>
              <a:rect l="l" t="t" r="r" b="b"/>
              <a:pathLst>
                <a:path w="1587729" h="464531">
                  <a:moveTo>
                    <a:pt x="107876" y="0"/>
                  </a:moveTo>
                  <a:lnTo>
                    <a:pt x="1479853" y="0"/>
                  </a:lnTo>
                  <a:cubicBezTo>
                    <a:pt x="1508464" y="0"/>
                    <a:pt x="1535902" y="11365"/>
                    <a:pt x="1556133" y="31596"/>
                  </a:cubicBezTo>
                  <a:cubicBezTo>
                    <a:pt x="1576364" y="51827"/>
                    <a:pt x="1587729" y="79266"/>
                    <a:pt x="1587729" y="107876"/>
                  </a:cubicBezTo>
                  <a:lnTo>
                    <a:pt x="1587729" y="356655"/>
                  </a:lnTo>
                  <a:cubicBezTo>
                    <a:pt x="1587729" y="385265"/>
                    <a:pt x="1576364" y="412704"/>
                    <a:pt x="1556133" y="432935"/>
                  </a:cubicBezTo>
                  <a:cubicBezTo>
                    <a:pt x="1535902" y="453165"/>
                    <a:pt x="1508464" y="464531"/>
                    <a:pt x="1479853" y="464531"/>
                  </a:cubicBezTo>
                  <a:lnTo>
                    <a:pt x="107876" y="464531"/>
                  </a:lnTo>
                  <a:cubicBezTo>
                    <a:pt x="79266" y="464531"/>
                    <a:pt x="51827" y="453165"/>
                    <a:pt x="31596" y="432935"/>
                  </a:cubicBezTo>
                  <a:cubicBezTo>
                    <a:pt x="11365" y="412704"/>
                    <a:pt x="0" y="385265"/>
                    <a:pt x="0" y="356655"/>
                  </a:cubicBezTo>
                  <a:lnTo>
                    <a:pt x="0" y="107876"/>
                  </a:lnTo>
                  <a:cubicBezTo>
                    <a:pt x="0" y="79266"/>
                    <a:pt x="11365" y="51827"/>
                    <a:pt x="31596" y="31596"/>
                  </a:cubicBezTo>
                  <a:cubicBezTo>
                    <a:pt x="51827" y="11365"/>
                    <a:pt x="79266" y="0"/>
                    <a:pt x="107876" y="0"/>
                  </a:cubicBezTo>
                  <a:close/>
                </a:path>
              </a:pathLst>
            </a:custGeom>
            <a:solidFill>
              <a:srgbClr val="FFFFFF">
                <a:alpha val="73725"/>
              </a:srgbClr>
            </a:solidFill>
          </p:spPr>
          <p:txBody>
            <a:bodyPr/>
            <a:lstStyle/>
            <a:p>
              <a:endParaRPr lang="fr-FR" dirty="0"/>
            </a:p>
          </p:txBody>
        </p:sp>
        <p:sp>
          <p:nvSpPr>
            <p:cNvPr id="23" name="ZoneTexte 22"/>
            <p:cNvSpPr txBox="1"/>
            <p:nvPr/>
          </p:nvSpPr>
          <p:spPr>
            <a:xfrm>
              <a:off x="8035865" y="8978695"/>
              <a:ext cx="4495800" cy="954107"/>
            </a:xfrm>
            <a:prstGeom prst="rect">
              <a:avLst/>
            </a:prstGeom>
            <a:noFill/>
          </p:spPr>
          <p:txBody>
            <a:bodyPr wrap="square" rtlCol="0">
              <a:spAutoFit/>
            </a:bodyPr>
            <a:lstStyle/>
            <a:p>
              <a:r>
                <a:rPr lang="en-US" sz="2800" dirty="0" err="1">
                  <a:latin typeface="Bodoni FLF" panose="020B0604020202020204"/>
                </a:rPr>
                <a:t>Encadrer</a:t>
              </a:r>
              <a:r>
                <a:rPr lang="en-US" sz="2800" dirty="0">
                  <a:latin typeface="Bodoni FLF" panose="020B0604020202020204"/>
                </a:rPr>
                <a:t> par:</a:t>
              </a:r>
            </a:p>
            <a:p>
              <a:pPr marL="457200" indent="-457200">
                <a:buFont typeface="Wingdings" panose="05000000000000000000" pitchFamily="2" charset="2"/>
                <a:buChar char="v"/>
              </a:pPr>
              <a:r>
                <a:rPr lang="en-US" sz="2800" dirty="0" err="1">
                  <a:latin typeface="Bodoni FLF" panose="020B0604020202020204"/>
                </a:rPr>
                <a:t>Mme</a:t>
              </a:r>
              <a:r>
                <a:rPr lang="en-US" sz="2800" dirty="0">
                  <a:latin typeface="Bodoni FLF" panose="020B0604020202020204"/>
                </a:rPr>
                <a:t> LAFHAL JOARIA</a:t>
              </a:r>
              <a:endParaRPr lang="fr-FR" sz="2800" dirty="0">
                <a:latin typeface="Bodoni FLF" panose="020B060402020202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200" y="3222743"/>
            <a:ext cx="5894266" cy="3485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3157331"/>
            <a:ext cx="5744780" cy="3454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8"/>
          <p:cNvSpPr txBox="1"/>
          <p:nvPr/>
        </p:nvSpPr>
        <p:spPr>
          <a:xfrm>
            <a:off x="1028700" y="626955"/>
            <a:ext cx="167259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Directeur</a:t>
            </a:r>
            <a:endParaRPr lang="en-US" sz="6455" dirty="0">
              <a:solidFill>
                <a:srgbClr val="000000"/>
              </a:solidFill>
              <a:latin typeface="Archivo Black"/>
            </a:endParaRPr>
          </a:p>
        </p:txBody>
      </p:sp>
      <p:sp>
        <p:nvSpPr>
          <p:cNvPr id="24" name="TextBox 24"/>
          <p:cNvSpPr txBox="1"/>
          <p:nvPr/>
        </p:nvSpPr>
        <p:spPr>
          <a:xfrm>
            <a:off x="1028700" y="1943100"/>
            <a:ext cx="14784667" cy="897682"/>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Les directeurs ont la possibilité de consulter des tableaux de bord analytiques, d'attribuer des séances aux formateurs et d'exercer le droit de modifier ou de supprimer ces séances.</a:t>
            </a:r>
            <a:endParaRPr lang="en-US" sz="2167" dirty="0">
              <a:solidFill>
                <a:srgbClr val="000000"/>
              </a:solidFill>
              <a:latin typeface="DM Sans"/>
            </a:endParaRPr>
          </a:p>
        </p:txBody>
      </p:sp>
      <p:sp>
        <p:nvSpPr>
          <p:cNvPr id="30" name="TextBox 30"/>
          <p:cNvSpPr txBox="1"/>
          <p:nvPr/>
        </p:nvSpPr>
        <p:spPr>
          <a:xfrm>
            <a:off x="9772374" y="9216054"/>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9</a:t>
            </a:r>
          </a:p>
        </p:txBody>
      </p:sp>
      <p:cxnSp>
        <p:nvCxnSpPr>
          <p:cNvPr id="39" name="Connecteur en angle 38"/>
          <p:cNvCxnSpPr/>
          <p:nvPr/>
        </p:nvCxnSpPr>
        <p:spPr>
          <a:xfrm flipV="1">
            <a:off x="551207" y="2840782"/>
            <a:ext cx="16365193" cy="7027119"/>
          </a:xfrm>
          <a:prstGeom prst="bentConnector3">
            <a:avLst/>
          </a:prstGeom>
          <a:ln w="76200">
            <a:headEnd type="oval" w="med" len="med"/>
            <a:tailEnd type="oval" w="med" len="med"/>
          </a:ln>
        </p:spPr>
        <p:style>
          <a:lnRef idx="1">
            <a:schemeClr val="dk1"/>
          </a:lnRef>
          <a:fillRef idx="0">
            <a:schemeClr val="dk1"/>
          </a:fillRef>
          <a:effectRef idx="0">
            <a:schemeClr val="dk1"/>
          </a:effectRef>
          <a:fontRef idx="minor">
            <a:schemeClr val="tx1"/>
          </a:fontRef>
        </p:style>
      </p:cxnSp>
      <p:grpSp>
        <p:nvGrpSpPr>
          <p:cNvPr id="41" name="Groupe 40"/>
          <p:cNvGrpSpPr/>
          <p:nvPr/>
        </p:nvGrpSpPr>
        <p:grpSpPr>
          <a:xfrm>
            <a:off x="12039600" y="7797060"/>
            <a:ext cx="4572000" cy="1165484"/>
            <a:chOff x="936526" y="5594396"/>
            <a:chExt cx="2789495" cy="1165484"/>
          </a:xfrm>
        </p:grpSpPr>
        <p:sp>
          <p:nvSpPr>
            <p:cNvPr id="42" name="TextBox 19"/>
            <p:cNvSpPr txBox="1"/>
            <p:nvPr/>
          </p:nvSpPr>
          <p:spPr>
            <a:xfrm>
              <a:off x="936526" y="5594396"/>
              <a:ext cx="2789495" cy="473271"/>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Demplois.php</a:t>
              </a:r>
              <a:endParaRPr lang="en-US" sz="2755" dirty="0">
                <a:solidFill>
                  <a:srgbClr val="000000"/>
                </a:solidFill>
                <a:latin typeface="Archivo Black"/>
              </a:endParaRPr>
            </a:p>
          </p:txBody>
        </p:sp>
        <p:sp>
          <p:nvSpPr>
            <p:cNvPr id="43" name="TextBox 25"/>
            <p:cNvSpPr txBox="1"/>
            <p:nvPr/>
          </p:nvSpPr>
          <p:spPr>
            <a:xfrm>
              <a:off x="936527" y="6136761"/>
              <a:ext cx="2789494" cy="623119"/>
            </a:xfrm>
            <a:prstGeom prst="rect">
              <a:avLst/>
            </a:prstGeom>
          </p:spPr>
          <p:txBody>
            <a:bodyPr lIns="0" tIns="0" rIns="0" bIns="0" rtlCol="0" anchor="t">
              <a:spAutoFit/>
            </a:bodyPr>
            <a:lstStyle/>
            <a:p>
              <a:pPr>
                <a:lnSpc>
                  <a:spcPts val="2475"/>
                </a:lnSpc>
              </a:pPr>
              <a:r>
                <a:rPr lang="fr-FR" sz="1767" dirty="0">
                  <a:solidFill>
                    <a:srgbClr val="000000"/>
                  </a:solidFill>
                  <a:latin typeface="DM Sans"/>
                </a:rPr>
                <a:t>Présentation des emplois du temps pour les différents formateurs et sessions​</a:t>
              </a:r>
              <a:endParaRPr lang="en-US" sz="1767" dirty="0">
                <a:solidFill>
                  <a:srgbClr val="000000"/>
                </a:solidFill>
                <a:latin typeface="DM Sans"/>
              </a:endParaRPr>
            </a:p>
          </p:txBody>
        </p:sp>
      </p:grpSp>
      <p:grpSp>
        <p:nvGrpSpPr>
          <p:cNvPr id="46" name="Groupe 45"/>
          <p:cNvGrpSpPr/>
          <p:nvPr/>
        </p:nvGrpSpPr>
        <p:grpSpPr>
          <a:xfrm>
            <a:off x="2438400" y="7598075"/>
            <a:ext cx="4458347" cy="1824767"/>
            <a:chOff x="936526" y="5594396"/>
            <a:chExt cx="4458347" cy="1824767"/>
          </a:xfrm>
        </p:grpSpPr>
        <p:sp>
          <p:nvSpPr>
            <p:cNvPr id="47" name="TextBox 19"/>
            <p:cNvSpPr txBox="1"/>
            <p:nvPr/>
          </p:nvSpPr>
          <p:spPr>
            <a:xfrm>
              <a:off x="936526" y="5594396"/>
              <a:ext cx="3315348" cy="473271"/>
            </a:xfrm>
            <a:prstGeom prst="rect">
              <a:avLst/>
            </a:prstGeom>
          </p:spPr>
          <p:txBody>
            <a:bodyPr wrap="square" lIns="0" tIns="0" rIns="0" bIns="0" rtlCol="0" anchor="t">
              <a:spAutoFit/>
            </a:bodyPr>
            <a:lstStyle/>
            <a:p>
              <a:pPr>
                <a:lnSpc>
                  <a:spcPts val="3857"/>
                </a:lnSpc>
              </a:pPr>
              <a:r>
                <a:rPr lang="en-US" sz="2755" dirty="0">
                  <a:solidFill>
                    <a:srgbClr val="000000"/>
                  </a:solidFill>
                  <a:latin typeface="Archivo Black"/>
                </a:rPr>
                <a:t>Directeur.php</a:t>
              </a:r>
            </a:p>
          </p:txBody>
        </p:sp>
        <p:sp>
          <p:nvSpPr>
            <p:cNvPr id="48" name="TextBox 25"/>
            <p:cNvSpPr txBox="1"/>
            <p:nvPr/>
          </p:nvSpPr>
          <p:spPr>
            <a:xfrm>
              <a:off x="936526" y="6136761"/>
              <a:ext cx="4458347" cy="1282402"/>
            </a:xfrm>
            <a:prstGeom prst="rect">
              <a:avLst/>
            </a:prstGeom>
          </p:spPr>
          <p:txBody>
            <a:bodyPr wrap="square" lIns="0" tIns="0" rIns="0" bIns="0" rtlCol="0" anchor="t">
              <a:spAutoFit/>
            </a:bodyPr>
            <a:lstStyle/>
            <a:p>
              <a:pPr>
                <a:lnSpc>
                  <a:spcPts val="2475"/>
                </a:lnSpc>
              </a:pPr>
              <a:r>
                <a:rPr lang="fr-FR" dirty="0">
                  <a:solidFill>
                    <a:srgbClr val="000000"/>
                  </a:solidFill>
                  <a:latin typeface="DM Sans"/>
                </a:rPr>
                <a:t>Cette page web offre une interface d'administration pour le directeur permettant de gérer les séances de formation</a:t>
              </a:r>
              <a:endParaRPr lang="en-US" sz="1767" dirty="0">
                <a:solidFill>
                  <a:srgbClr val="000000"/>
                </a:solidFill>
                <a:latin typeface="DM Sans"/>
              </a:endParaRPr>
            </a:p>
          </p:txBody>
        </p:sp>
      </p:grpSp>
    </p:spTree>
    <p:extLst>
      <p:ext uri="{BB962C8B-B14F-4D97-AF65-F5344CB8AC3E}">
        <p14:creationId xmlns:p14="http://schemas.microsoft.com/office/powerpoint/2010/main" val="871835387"/>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200" y="3143250"/>
            <a:ext cx="5791200" cy="3513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590" y="3143250"/>
            <a:ext cx="5791200" cy="3482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8"/>
          <p:cNvSpPr txBox="1"/>
          <p:nvPr/>
        </p:nvSpPr>
        <p:spPr>
          <a:xfrm>
            <a:off x="1028700" y="626955"/>
            <a:ext cx="167259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Directeur</a:t>
            </a:r>
            <a:endParaRPr lang="en-US" sz="6455" dirty="0">
              <a:solidFill>
                <a:srgbClr val="000000"/>
              </a:solidFill>
              <a:latin typeface="Archivo Black"/>
            </a:endParaRPr>
          </a:p>
        </p:txBody>
      </p:sp>
      <p:sp>
        <p:nvSpPr>
          <p:cNvPr id="24" name="TextBox 24"/>
          <p:cNvSpPr txBox="1"/>
          <p:nvPr/>
        </p:nvSpPr>
        <p:spPr>
          <a:xfrm>
            <a:off x="1028700" y="1943100"/>
            <a:ext cx="14784667" cy="897682"/>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Les directeurs ont la possibilité de consulter des tableaux de bord analytiques, d'attribuer des séances aux formateurs et d'exercer le droit de modifier ou de supprimer ces séances.</a:t>
            </a:r>
            <a:endParaRPr lang="en-US" sz="2167" dirty="0">
              <a:solidFill>
                <a:srgbClr val="000000"/>
              </a:solidFill>
              <a:latin typeface="DM Sans"/>
            </a:endParaRPr>
          </a:p>
        </p:txBody>
      </p:sp>
      <p:sp>
        <p:nvSpPr>
          <p:cNvPr id="30" name="TextBox 30"/>
          <p:cNvSpPr txBox="1"/>
          <p:nvPr/>
        </p:nvSpPr>
        <p:spPr>
          <a:xfrm>
            <a:off x="9772374" y="9216054"/>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10</a:t>
            </a:r>
          </a:p>
        </p:txBody>
      </p:sp>
      <p:cxnSp>
        <p:nvCxnSpPr>
          <p:cNvPr id="39" name="Connecteur en angle 38"/>
          <p:cNvCxnSpPr/>
          <p:nvPr/>
        </p:nvCxnSpPr>
        <p:spPr>
          <a:xfrm flipV="1">
            <a:off x="551207" y="2933700"/>
            <a:ext cx="16365193" cy="6934201"/>
          </a:xfrm>
          <a:prstGeom prst="bentConnector3">
            <a:avLst/>
          </a:prstGeom>
          <a:ln w="76200">
            <a:headEnd type="oval" w="med" len="med"/>
            <a:tailEnd type="oval" w="med" len="med"/>
          </a:ln>
        </p:spPr>
        <p:style>
          <a:lnRef idx="1">
            <a:schemeClr val="dk1"/>
          </a:lnRef>
          <a:fillRef idx="0">
            <a:schemeClr val="dk1"/>
          </a:fillRef>
          <a:effectRef idx="0">
            <a:schemeClr val="dk1"/>
          </a:effectRef>
          <a:fontRef idx="minor">
            <a:schemeClr val="tx1"/>
          </a:fontRef>
        </p:style>
      </p:cxnSp>
      <p:grpSp>
        <p:nvGrpSpPr>
          <p:cNvPr id="41" name="Groupe 40"/>
          <p:cNvGrpSpPr/>
          <p:nvPr/>
        </p:nvGrpSpPr>
        <p:grpSpPr>
          <a:xfrm>
            <a:off x="2643790" y="7419266"/>
            <a:ext cx="4572000" cy="1165484"/>
            <a:chOff x="936526" y="5594396"/>
            <a:chExt cx="2789495" cy="1165484"/>
          </a:xfrm>
        </p:grpSpPr>
        <p:sp>
          <p:nvSpPr>
            <p:cNvPr id="42" name="TextBox 19"/>
            <p:cNvSpPr txBox="1"/>
            <p:nvPr/>
          </p:nvSpPr>
          <p:spPr>
            <a:xfrm>
              <a:off x="936526" y="5594396"/>
              <a:ext cx="2789495" cy="473271"/>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Dmodifier.php</a:t>
              </a:r>
              <a:endParaRPr lang="en-US" sz="2755" dirty="0">
                <a:solidFill>
                  <a:srgbClr val="000000"/>
                </a:solidFill>
                <a:latin typeface="Archivo Black"/>
              </a:endParaRPr>
            </a:p>
          </p:txBody>
        </p:sp>
        <p:sp>
          <p:nvSpPr>
            <p:cNvPr id="43" name="TextBox 25"/>
            <p:cNvSpPr txBox="1"/>
            <p:nvPr/>
          </p:nvSpPr>
          <p:spPr>
            <a:xfrm>
              <a:off x="936527" y="6136761"/>
              <a:ext cx="2789494" cy="623119"/>
            </a:xfrm>
            <a:prstGeom prst="rect">
              <a:avLst/>
            </a:prstGeom>
          </p:spPr>
          <p:txBody>
            <a:bodyPr lIns="0" tIns="0" rIns="0" bIns="0" rtlCol="0" anchor="t">
              <a:spAutoFit/>
            </a:bodyPr>
            <a:lstStyle/>
            <a:p>
              <a:pPr>
                <a:lnSpc>
                  <a:spcPts val="2475"/>
                </a:lnSpc>
              </a:pPr>
              <a:r>
                <a:rPr lang="fr-FR" sz="1767" dirty="0">
                  <a:solidFill>
                    <a:srgbClr val="000000"/>
                  </a:solidFill>
                  <a:latin typeface="DM Sans"/>
                </a:rPr>
                <a:t>Interface pour la modification des données enregistrées dans le système​</a:t>
              </a:r>
            </a:p>
          </p:txBody>
        </p:sp>
      </p:grpSp>
      <p:grpSp>
        <p:nvGrpSpPr>
          <p:cNvPr id="46" name="Groupe 45"/>
          <p:cNvGrpSpPr/>
          <p:nvPr/>
        </p:nvGrpSpPr>
        <p:grpSpPr>
          <a:xfrm>
            <a:off x="11669549" y="7418047"/>
            <a:ext cx="4458347" cy="1166703"/>
            <a:chOff x="936526" y="5594396"/>
            <a:chExt cx="4458347" cy="1166703"/>
          </a:xfrm>
        </p:grpSpPr>
        <p:sp>
          <p:nvSpPr>
            <p:cNvPr id="47" name="TextBox 19"/>
            <p:cNvSpPr txBox="1"/>
            <p:nvPr/>
          </p:nvSpPr>
          <p:spPr>
            <a:xfrm>
              <a:off x="936526" y="5594396"/>
              <a:ext cx="3315348" cy="473271"/>
            </a:xfrm>
            <a:prstGeom prst="rect">
              <a:avLst/>
            </a:prstGeom>
          </p:spPr>
          <p:txBody>
            <a:bodyPr wrap="square" lIns="0" tIns="0" rIns="0" bIns="0" rtlCol="0" anchor="t">
              <a:spAutoFit/>
            </a:bodyPr>
            <a:lstStyle/>
            <a:p>
              <a:pPr>
                <a:lnSpc>
                  <a:spcPts val="3857"/>
                </a:lnSpc>
              </a:pPr>
              <a:r>
                <a:rPr lang="en-US" sz="2755" dirty="0" err="1">
                  <a:solidFill>
                    <a:srgbClr val="000000"/>
                  </a:solidFill>
                  <a:latin typeface="Archivo Black"/>
                </a:rPr>
                <a:t>Dstats.php</a:t>
              </a:r>
              <a:endParaRPr lang="en-US" sz="2755" dirty="0">
                <a:solidFill>
                  <a:srgbClr val="000000"/>
                </a:solidFill>
                <a:latin typeface="Archivo Black"/>
              </a:endParaRPr>
            </a:p>
          </p:txBody>
        </p:sp>
        <p:sp>
          <p:nvSpPr>
            <p:cNvPr id="48" name="TextBox 25"/>
            <p:cNvSpPr txBox="1"/>
            <p:nvPr/>
          </p:nvSpPr>
          <p:spPr>
            <a:xfrm>
              <a:off x="936526" y="6136761"/>
              <a:ext cx="4458347" cy="624338"/>
            </a:xfrm>
            <a:prstGeom prst="rect">
              <a:avLst/>
            </a:prstGeom>
          </p:spPr>
          <p:txBody>
            <a:bodyPr wrap="square" lIns="0" tIns="0" rIns="0" bIns="0" rtlCol="0" anchor="t">
              <a:spAutoFit/>
            </a:bodyPr>
            <a:lstStyle/>
            <a:p>
              <a:pPr>
                <a:lnSpc>
                  <a:spcPts val="2475"/>
                </a:lnSpc>
              </a:pPr>
              <a:r>
                <a:rPr lang="fr-FR" dirty="0">
                  <a:solidFill>
                    <a:srgbClr val="000000"/>
                  </a:solidFill>
                  <a:latin typeface="DM Sans"/>
                </a:rPr>
                <a:t>Génération et affichage des statistiques pour les directeurs​</a:t>
              </a:r>
              <a:endParaRPr lang="en-US" sz="1767" dirty="0">
                <a:solidFill>
                  <a:srgbClr val="000000"/>
                </a:solidFill>
                <a:latin typeface="DM Sans"/>
              </a:endParaRPr>
            </a:p>
          </p:txBody>
        </p:sp>
      </p:grpSp>
    </p:spTree>
    <p:extLst>
      <p:ext uri="{BB962C8B-B14F-4D97-AF65-F5344CB8AC3E}">
        <p14:creationId xmlns:p14="http://schemas.microsoft.com/office/powerpoint/2010/main" val="1179772630"/>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961" y="3493790"/>
            <a:ext cx="4951591" cy="5473700"/>
            <a:chOff x="0" y="0"/>
            <a:chExt cx="1304123" cy="1441633"/>
          </a:xfrm>
        </p:grpSpPr>
        <p:sp>
          <p:nvSpPr>
            <p:cNvPr id="3" name="Freeform 3"/>
            <p:cNvSpPr/>
            <p:nvPr/>
          </p:nvSpPr>
          <p:spPr>
            <a:xfrm>
              <a:off x="0" y="0"/>
              <a:ext cx="1304123" cy="1441633"/>
            </a:xfrm>
            <a:custGeom>
              <a:avLst/>
              <a:gdLst/>
              <a:ahLst/>
              <a:cxnLst/>
              <a:rect l="l" t="t" r="r" b="b"/>
              <a:pathLst>
                <a:path w="1304123" h="1441633">
                  <a:moveTo>
                    <a:pt x="0" y="0"/>
                  </a:moveTo>
                  <a:lnTo>
                    <a:pt x="1304123" y="0"/>
                  </a:lnTo>
                  <a:lnTo>
                    <a:pt x="1304123" y="1441633"/>
                  </a:lnTo>
                  <a:lnTo>
                    <a:pt x="0" y="1441633"/>
                  </a:lnTo>
                  <a:close/>
                </a:path>
              </a:pathLst>
            </a:custGeom>
            <a:solidFill>
              <a:srgbClr val="F5F6F7"/>
            </a:solidFill>
          </p:spPr>
        </p:sp>
        <p:sp>
          <p:nvSpPr>
            <p:cNvPr id="4" name="TextBox 4"/>
            <p:cNvSpPr txBox="1"/>
            <p:nvPr/>
          </p:nvSpPr>
          <p:spPr>
            <a:xfrm>
              <a:off x="0" y="-38100"/>
              <a:ext cx="1304123" cy="1479733"/>
            </a:xfrm>
            <a:prstGeom prst="rect">
              <a:avLst/>
            </a:prstGeom>
          </p:spPr>
          <p:txBody>
            <a:bodyPr lIns="50800" tIns="50800" rIns="50800" bIns="50800" rtlCol="0" anchor="ctr"/>
            <a:lstStyle/>
            <a:p>
              <a:pPr algn="ctr">
                <a:lnSpc>
                  <a:spcPts val="2630"/>
                </a:lnSpc>
              </a:pPr>
              <a:endParaRPr/>
            </a:p>
          </p:txBody>
        </p:sp>
      </p:grpSp>
      <p:grpSp>
        <p:nvGrpSpPr>
          <p:cNvPr id="5" name="Group 5"/>
          <p:cNvGrpSpPr/>
          <p:nvPr/>
        </p:nvGrpSpPr>
        <p:grpSpPr>
          <a:xfrm>
            <a:off x="6739181" y="3493790"/>
            <a:ext cx="4992259" cy="5473700"/>
            <a:chOff x="0" y="0"/>
            <a:chExt cx="1314834" cy="1441633"/>
          </a:xfrm>
        </p:grpSpPr>
        <p:sp>
          <p:nvSpPr>
            <p:cNvPr id="6" name="Freeform 6"/>
            <p:cNvSpPr/>
            <p:nvPr/>
          </p:nvSpPr>
          <p:spPr>
            <a:xfrm>
              <a:off x="0" y="0"/>
              <a:ext cx="1314834" cy="1441633"/>
            </a:xfrm>
            <a:custGeom>
              <a:avLst/>
              <a:gdLst/>
              <a:ahLst/>
              <a:cxnLst/>
              <a:rect l="l" t="t" r="r" b="b"/>
              <a:pathLst>
                <a:path w="1314834" h="1441633">
                  <a:moveTo>
                    <a:pt x="0" y="0"/>
                  </a:moveTo>
                  <a:lnTo>
                    <a:pt x="1314834" y="0"/>
                  </a:lnTo>
                  <a:lnTo>
                    <a:pt x="1314834" y="1441633"/>
                  </a:lnTo>
                  <a:lnTo>
                    <a:pt x="0" y="1441633"/>
                  </a:lnTo>
                  <a:close/>
                </a:path>
              </a:pathLst>
            </a:custGeom>
            <a:solidFill>
              <a:srgbClr val="F5F6F7"/>
            </a:solidFill>
          </p:spPr>
        </p:sp>
        <p:sp>
          <p:nvSpPr>
            <p:cNvPr id="7" name="TextBox 7"/>
            <p:cNvSpPr txBox="1"/>
            <p:nvPr/>
          </p:nvSpPr>
          <p:spPr>
            <a:xfrm>
              <a:off x="0" y="-38100"/>
              <a:ext cx="1314834" cy="1479733"/>
            </a:xfrm>
            <a:prstGeom prst="rect">
              <a:avLst/>
            </a:prstGeom>
          </p:spPr>
          <p:txBody>
            <a:bodyPr lIns="50800" tIns="50800" rIns="50800" bIns="50800" rtlCol="0" anchor="ctr"/>
            <a:lstStyle/>
            <a:p>
              <a:pPr algn="ctr">
                <a:lnSpc>
                  <a:spcPts val="2630"/>
                </a:lnSpc>
              </a:pPr>
              <a:endParaRPr/>
            </a:p>
          </p:txBody>
        </p:sp>
      </p:grpSp>
      <p:grpSp>
        <p:nvGrpSpPr>
          <p:cNvPr id="8" name="Group 8"/>
          <p:cNvGrpSpPr/>
          <p:nvPr/>
        </p:nvGrpSpPr>
        <p:grpSpPr>
          <a:xfrm>
            <a:off x="12296977" y="3493790"/>
            <a:ext cx="4962323" cy="5473700"/>
            <a:chOff x="0" y="0"/>
            <a:chExt cx="1306949" cy="1441633"/>
          </a:xfrm>
        </p:grpSpPr>
        <p:sp>
          <p:nvSpPr>
            <p:cNvPr id="9" name="Freeform 9"/>
            <p:cNvSpPr/>
            <p:nvPr/>
          </p:nvSpPr>
          <p:spPr>
            <a:xfrm>
              <a:off x="0" y="0"/>
              <a:ext cx="1306949" cy="1441633"/>
            </a:xfrm>
            <a:custGeom>
              <a:avLst/>
              <a:gdLst/>
              <a:ahLst/>
              <a:cxnLst/>
              <a:rect l="l" t="t" r="r" b="b"/>
              <a:pathLst>
                <a:path w="1306949" h="1441633">
                  <a:moveTo>
                    <a:pt x="0" y="0"/>
                  </a:moveTo>
                  <a:lnTo>
                    <a:pt x="1306949" y="0"/>
                  </a:lnTo>
                  <a:lnTo>
                    <a:pt x="1306949" y="1441633"/>
                  </a:lnTo>
                  <a:lnTo>
                    <a:pt x="0" y="1441633"/>
                  </a:lnTo>
                  <a:close/>
                </a:path>
              </a:pathLst>
            </a:custGeom>
            <a:solidFill>
              <a:srgbClr val="F5F6F7"/>
            </a:solidFill>
          </p:spPr>
        </p:sp>
        <p:sp>
          <p:nvSpPr>
            <p:cNvPr id="10" name="TextBox 10"/>
            <p:cNvSpPr txBox="1"/>
            <p:nvPr/>
          </p:nvSpPr>
          <p:spPr>
            <a:xfrm>
              <a:off x="0" y="-38100"/>
              <a:ext cx="1306949" cy="1479733"/>
            </a:xfrm>
            <a:prstGeom prst="rect">
              <a:avLst/>
            </a:prstGeom>
          </p:spPr>
          <p:txBody>
            <a:bodyPr lIns="50800" tIns="50800" rIns="50800" bIns="50800" rtlCol="0" anchor="ctr"/>
            <a:lstStyle/>
            <a:p>
              <a:pPr algn="ctr">
                <a:lnSpc>
                  <a:spcPts val="2630"/>
                </a:lnSpc>
              </a:pPr>
              <a:endParaRPr/>
            </a:p>
          </p:txBody>
        </p:sp>
      </p:grpSp>
      <p:sp>
        <p:nvSpPr>
          <p:cNvPr id="11" name="Freeform 11"/>
          <p:cNvSpPr/>
          <p:nvPr/>
        </p:nvSpPr>
        <p:spPr>
          <a:xfrm>
            <a:off x="851724" y="3296803"/>
            <a:ext cx="671524" cy="829974"/>
          </a:xfrm>
          <a:custGeom>
            <a:avLst/>
            <a:gdLst/>
            <a:ahLst/>
            <a:cxnLst/>
            <a:rect l="l" t="t" r="r" b="b"/>
            <a:pathLst>
              <a:path w="671524" h="829974">
                <a:moveTo>
                  <a:pt x="0" y="0"/>
                </a:moveTo>
                <a:lnTo>
                  <a:pt x="671524" y="0"/>
                </a:lnTo>
                <a:lnTo>
                  <a:pt x="671524" y="829974"/>
                </a:lnTo>
                <a:lnTo>
                  <a:pt x="0" y="829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381242" y="3410109"/>
            <a:ext cx="870998" cy="603364"/>
          </a:xfrm>
          <a:custGeom>
            <a:avLst/>
            <a:gdLst/>
            <a:ahLst/>
            <a:cxnLst/>
            <a:rect l="l" t="t" r="r" b="b"/>
            <a:pathLst>
              <a:path w="870998" h="603364">
                <a:moveTo>
                  <a:pt x="0" y="0"/>
                </a:moveTo>
                <a:lnTo>
                  <a:pt x="870998" y="0"/>
                </a:lnTo>
                <a:lnTo>
                  <a:pt x="870998" y="603363"/>
                </a:lnTo>
                <a:lnTo>
                  <a:pt x="0" y="603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988615" y="3342221"/>
            <a:ext cx="744060" cy="739139"/>
          </a:xfrm>
          <a:custGeom>
            <a:avLst/>
            <a:gdLst/>
            <a:ahLst/>
            <a:cxnLst/>
            <a:rect l="l" t="t" r="r" b="b"/>
            <a:pathLst>
              <a:path w="744060" h="739139">
                <a:moveTo>
                  <a:pt x="0" y="0"/>
                </a:moveTo>
                <a:lnTo>
                  <a:pt x="744059" y="0"/>
                </a:lnTo>
                <a:lnTo>
                  <a:pt x="744059" y="739139"/>
                </a:lnTo>
                <a:lnTo>
                  <a:pt x="0" y="7391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936526" y="1199025"/>
            <a:ext cx="10112473" cy="1154162"/>
          </a:xfrm>
          <a:prstGeom prst="rect">
            <a:avLst/>
          </a:prstGeom>
        </p:spPr>
        <p:txBody>
          <a:bodyPr wrap="square" lIns="0" tIns="0" rIns="0" bIns="0" rtlCol="0" anchor="t">
            <a:spAutoFit/>
          </a:bodyPr>
          <a:lstStyle/>
          <a:p>
            <a:pPr algn="l">
              <a:lnSpc>
                <a:spcPts val="9037"/>
              </a:lnSpc>
            </a:pPr>
            <a:r>
              <a:rPr lang="en-US" sz="6455" dirty="0">
                <a:solidFill>
                  <a:srgbClr val="000000"/>
                </a:solidFill>
                <a:latin typeface="Archivo Black"/>
              </a:rPr>
              <a:t>Planification du projet </a:t>
            </a:r>
          </a:p>
        </p:txBody>
      </p:sp>
      <p:sp>
        <p:nvSpPr>
          <p:cNvPr id="15" name="TextBox 15"/>
          <p:cNvSpPr txBox="1"/>
          <p:nvPr/>
        </p:nvSpPr>
        <p:spPr>
          <a:xfrm>
            <a:off x="1609550" y="2709510"/>
            <a:ext cx="4088412" cy="500137"/>
          </a:xfrm>
          <a:prstGeom prst="rect">
            <a:avLst/>
          </a:prstGeom>
        </p:spPr>
        <p:txBody>
          <a:bodyPr wrap="square" lIns="0" tIns="0" rIns="0" bIns="0" rtlCol="0" anchor="t">
            <a:spAutoFit/>
          </a:bodyPr>
          <a:lstStyle/>
          <a:p>
            <a:pPr algn="ctr">
              <a:lnSpc>
                <a:spcPts val="3857"/>
              </a:lnSpc>
            </a:pPr>
            <a:r>
              <a:rPr lang="en-US" sz="2755" dirty="0">
                <a:solidFill>
                  <a:srgbClr val="000000"/>
                </a:solidFill>
                <a:latin typeface="Archivo Black"/>
              </a:rPr>
              <a:t>Phase de conception</a:t>
            </a:r>
          </a:p>
        </p:txBody>
      </p:sp>
      <p:sp>
        <p:nvSpPr>
          <p:cNvPr id="16" name="TextBox 16"/>
          <p:cNvSpPr txBox="1"/>
          <p:nvPr/>
        </p:nvSpPr>
        <p:spPr>
          <a:xfrm>
            <a:off x="6707805" y="2709510"/>
            <a:ext cx="4861761" cy="500137"/>
          </a:xfrm>
          <a:prstGeom prst="rect">
            <a:avLst/>
          </a:prstGeom>
        </p:spPr>
        <p:txBody>
          <a:bodyPr wrap="square" lIns="0" tIns="0" rIns="0" bIns="0" rtlCol="0" anchor="t">
            <a:spAutoFit/>
          </a:bodyPr>
          <a:lstStyle/>
          <a:p>
            <a:pPr algn="ctr">
              <a:lnSpc>
                <a:spcPts val="3857"/>
              </a:lnSpc>
            </a:pPr>
            <a:r>
              <a:rPr lang="en-US" sz="2755" dirty="0">
                <a:solidFill>
                  <a:srgbClr val="000000"/>
                </a:solidFill>
                <a:latin typeface="Archivo Black"/>
              </a:rPr>
              <a:t>Phase de </a:t>
            </a:r>
            <a:r>
              <a:rPr lang="en-US" sz="2755" dirty="0" err="1">
                <a:solidFill>
                  <a:srgbClr val="000000"/>
                </a:solidFill>
                <a:latin typeface="Archivo Black"/>
              </a:rPr>
              <a:t>développement</a:t>
            </a:r>
            <a:r>
              <a:rPr lang="en-US" sz="2755" dirty="0">
                <a:solidFill>
                  <a:srgbClr val="000000"/>
                </a:solidFill>
                <a:latin typeface="Archivo Black"/>
              </a:rPr>
              <a:t> </a:t>
            </a:r>
          </a:p>
        </p:txBody>
      </p:sp>
      <p:sp>
        <p:nvSpPr>
          <p:cNvPr id="17" name="TextBox 17"/>
          <p:cNvSpPr txBox="1"/>
          <p:nvPr/>
        </p:nvSpPr>
        <p:spPr>
          <a:xfrm>
            <a:off x="12288012" y="2555680"/>
            <a:ext cx="4962323" cy="1000274"/>
          </a:xfrm>
          <a:prstGeom prst="rect">
            <a:avLst/>
          </a:prstGeom>
        </p:spPr>
        <p:txBody>
          <a:bodyPr wrap="square" lIns="0" tIns="0" rIns="0" bIns="0" rtlCol="0" anchor="t">
            <a:spAutoFit/>
          </a:bodyPr>
          <a:lstStyle/>
          <a:p>
            <a:pPr algn="ctr">
              <a:lnSpc>
                <a:spcPts val="3857"/>
              </a:lnSpc>
            </a:pPr>
            <a:r>
              <a:rPr lang="fr-FR" sz="2755" dirty="0">
                <a:solidFill>
                  <a:srgbClr val="000000"/>
                </a:solidFill>
                <a:latin typeface="Archivo Black"/>
              </a:rPr>
              <a:t>Phase de test et de révision</a:t>
            </a:r>
            <a:endParaRPr lang="en-US" sz="2755" dirty="0">
              <a:solidFill>
                <a:srgbClr val="000000"/>
              </a:solidFill>
              <a:latin typeface="Archivo Black"/>
            </a:endParaRPr>
          </a:p>
        </p:txBody>
      </p:sp>
      <p:sp>
        <p:nvSpPr>
          <p:cNvPr id="18" name="TextBox 18"/>
          <p:cNvSpPr txBox="1"/>
          <p:nvPr/>
        </p:nvSpPr>
        <p:spPr>
          <a:xfrm>
            <a:off x="1424512" y="4098202"/>
            <a:ext cx="4198005" cy="4629472"/>
          </a:xfrm>
          <a:prstGeom prst="rect">
            <a:avLst/>
          </a:prstGeom>
        </p:spPr>
        <p:txBody>
          <a:bodyPr lIns="0" tIns="0" rIns="0" bIns="0" rtlCol="0" anchor="t">
            <a:spAutoFit/>
          </a:bodyPr>
          <a:lstStyle/>
          <a:p>
            <a:pPr marL="381711" lvl="1" indent="-190855">
              <a:lnSpc>
                <a:spcPct val="200000"/>
              </a:lnSpc>
              <a:buFont typeface="Arial"/>
              <a:buChar char="•"/>
            </a:pPr>
            <a:r>
              <a:rPr lang="fr-FR" sz="2000" dirty="0">
                <a:solidFill>
                  <a:srgbClr val="000000"/>
                </a:solidFill>
                <a:latin typeface="DM Sans"/>
              </a:rPr>
              <a:t>Réunion initiale de l'équipe pour définir les objectifs et les exigences du projet.</a:t>
            </a:r>
          </a:p>
          <a:p>
            <a:pPr marL="381711" lvl="1" indent="-190855">
              <a:lnSpc>
                <a:spcPct val="200000"/>
              </a:lnSpc>
              <a:buFont typeface="Arial"/>
              <a:buChar char="•"/>
            </a:pPr>
            <a:r>
              <a:rPr lang="fr-FR" sz="2000" dirty="0">
                <a:solidFill>
                  <a:srgbClr val="000000"/>
                </a:solidFill>
                <a:latin typeface="DM Sans"/>
              </a:rPr>
              <a:t> Recherche et analyse des besoins.</a:t>
            </a:r>
          </a:p>
          <a:p>
            <a:pPr marL="381711" lvl="1" indent="-190855">
              <a:lnSpc>
                <a:spcPct val="200000"/>
              </a:lnSpc>
              <a:buFont typeface="Arial"/>
              <a:buChar char="•"/>
            </a:pPr>
            <a:r>
              <a:rPr lang="fr-FR" sz="2000" dirty="0">
                <a:solidFill>
                  <a:srgbClr val="000000"/>
                </a:solidFill>
                <a:latin typeface="DM Sans"/>
              </a:rPr>
              <a:t> Élaboration du plan de projet détaillé et du calendrier.</a:t>
            </a:r>
            <a:r>
              <a:rPr lang="en-US" sz="2000" dirty="0">
                <a:solidFill>
                  <a:srgbClr val="000000"/>
                </a:solidFill>
                <a:latin typeface="DM Sans"/>
              </a:rPr>
              <a:t>.</a:t>
            </a:r>
          </a:p>
          <a:p>
            <a:pPr algn="l">
              <a:lnSpc>
                <a:spcPts val="2475"/>
              </a:lnSpc>
            </a:pPr>
            <a:endParaRPr lang="en-US" sz="1767" dirty="0">
              <a:solidFill>
                <a:srgbClr val="000000"/>
              </a:solidFill>
              <a:latin typeface="DM Sans"/>
            </a:endParaRPr>
          </a:p>
        </p:txBody>
      </p:sp>
      <p:sp>
        <p:nvSpPr>
          <p:cNvPr id="19" name="TextBox 19"/>
          <p:cNvSpPr txBox="1"/>
          <p:nvPr/>
        </p:nvSpPr>
        <p:spPr>
          <a:xfrm>
            <a:off x="7044998" y="4098202"/>
            <a:ext cx="4198005" cy="2997167"/>
          </a:xfrm>
          <a:prstGeom prst="rect">
            <a:avLst/>
          </a:prstGeom>
        </p:spPr>
        <p:txBody>
          <a:bodyPr lIns="0" tIns="0" rIns="0" bIns="0" rtlCol="0" anchor="t">
            <a:spAutoFit/>
          </a:bodyPr>
          <a:lstStyle/>
          <a:p>
            <a:pPr marL="381711" lvl="1" indent="-190855">
              <a:lnSpc>
                <a:spcPct val="200000"/>
              </a:lnSpc>
              <a:buFont typeface="Arial"/>
              <a:buChar char="•"/>
            </a:pPr>
            <a:r>
              <a:rPr lang="fr-FR" sz="2000" dirty="0">
                <a:solidFill>
                  <a:srgbClr val="000000"/>
                </a:solidFill>
                <a:latin typeface="DM Sans"/>
              </a:rPr>
              <a:t>Développement des fonctionnalités principales.</a:t>
            </a:r>
          </a:p>
          <a:p>
            <a:pPr marL="381711" lvl="1" indent="-190855">
              <a:lnSpc>
                <a:spcPct val="200000"/>
              </a:lnSpc>
              <a:buFont typeface="Arial"/>
              <a:buChar char="•"/>
            </a:pPr>
            <a:r>
              <a:rPr lang="fr-FR" sz="2000" dirty="0">
                <a:solidFill>
                  <a:srgbClr val="000000"/>
                </a:solidFill>
                <a:latin typeface="DM Sans"/>
              </a:rPr>
              <a:t>Intégration des modules.</a:t>
            </a:r>
          </a:p>
          <a:p>
            <a:pPr marL="381711" lvl="1" indent="-190855">
              <a:lnSpc>
                <a:spcPct val="200000"/>
              </a:lnSpc>
              <a:buFont typeface="Arial"/>
              <a:buChar char="•"/>
            </a:pPr>
            <a:r>
              <a:rPr lang="fr-FR" sz="2000" dirty="0">
                <a:solidFill>
                  <a:srgbClr val="000000"/>
                </a:solidFill>
                <a:latin typeface="DM Sans"/>
              </a:rPr>
              <a:t>Tests unitaires et intégration continue</a:t>
            </a:r>
            <a:endParaRPr lang="en-US" sz="2000" dirty="0">
              <a:solidFill>
                <a:srgbClr val="000000"/>
              </a:solidFill>
              <a:latin typeface="DM Sans"/>
            </a:endParaRPr>
          </a:p>
        </p:txBody>
      </p:sp>
      <p:sp>
        <p:nvSpPr>
          <p:cNvPr id="20" name="TextBox 20"/>
          <p:cNvSpPr txBox="1"/>
          <p:nvPr/>
        </p:nvSpPr>
        <p:spPr>
          <a:xfrm>
            <a:off x="12573310" y="4098202"/>
            <a:ext cx="4198005" cy="2462213"/>
          </a:xfrm>
          <a:prstGeom prst="rect">
            <a:avLst/>
          </a:prstGeom>
        </p:spPr>
        <p:txBody>
          <a:bodyPr lIns="0" tIns="0" rIns="0" bIns="0" rtlCol="0" anchor="t">
            <a:spAutoFit/>
          </a:bodyPr>
          <a:lstStyle/>
          <a:p>
            <a:pPr marL="381711" lvl="1" indent="-190855">
              <a:lnSpc>
                <a:spcPct val="200000"/>
              </a:lnSpc>
              <a:buFont typeface="Arial"/>
              <a:buChar char="•"/>
            </a:pPr>
            <a:r>
              <a:rPr lang="fr-FR" sz="2000" dirty="0">
                <a:solidFill>
                  <a:srgbClr val="000000"/>
                </a:solidFill>
                <a:latin typeface="DM Sans"/>
              </a:rPr>
              <a:t> Révisions basées sur les retours des tests.</a:t>
            </a:r>
          </a:p>
          <a:p>
            <a:pPr marL="381711" lvl="1" indent="-190855">
              <a:lnSpc>
                <a:spcPct val="200000"/>
              </a:lnSpc>
              <a:buFont typeface="Arial"/>
              <a:buChar char="•"/>
            </a:pPr>
            <a:r>
              <a:rPr lang="fr-FR" sz="2000" dirty="0">
                <a:solidFill>
                  <a:srgbClr val="000000"/>
                </a:solidFill>
                <a:latin typeface="DM Sans"/>
              </a:rPr>
              <a:t>Correction des bogues et optimisation du code</a:t>
            </a:r>
            <a:endParaRPr lang="en-US" sz="2000" dirty="0">
              <a:solidFill>
                <a:srgbClr val="000000"/>
              </a:solidFill>
              <a:latin typeface="DM Sans"/>
            </a:endParaRPr>
          </a:p>
        </p:txBody>
      </p:sp>
      <p:sp>
        <p:nvSpPr>
          <p:cNvPr id="21" name="TextBox 21"/>
          <p:cNvSpPr txBox="1"/>
          <p:nvPr/>
        </p:nvSpPr>
        <p:spPr>
          <a:xfrm>
            <a:off x="9806587" y="9210675"/>
            <a:ext cx="7789195" cy="390363"/>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11</a:t>
            </a: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881641"/>
            <a:ext cx="7429321" cy="4657874"/>
            <a:chOff x="0" y="0"/>
            <a:chExt cx="1956694" cy="1226765"/>
          </a:xfrm>
        </p:grpSpPr>
        <p:sp>
          <p:nvSpPr>
            <p:cNvPr id="3" name="Freeform 3"/>
            <p:cNvSpPr/>
            <p:nvPr/>
          </p:nvSpPr>
          <p:spPr>
            <a:xfrm>
              <a:off x="0" y="0"/>
              <a:ext cx="1956694" cy="1226765"/>
            </a:xfrm>
            <a:custGeom>
              <a:avLst/>
              <a:gdLst/>
              <a:ahLst/>
              <a:cxnLst/>
              <a:rect l="l" t="t" r="r" b="b"/>
              <a:pathLst>
                <a:path w="1956694" h="1226765">
                  <a:moveTo>
                    <a:pt x="32304" y="0"/>
                  </a:moveTo>
                  <a:lnTo>
                    <a:pt x="1924389" y="0"/>
                  </a:lnTo>
                  <a:cubicBezTo>
                    <a:pt x="1932957" y="0"/>
                    <a:pt x="1941174" y="3403"/>
                    <a:pt x="1947232" y="9462"/>
                  </a:cubicBezTo>
                  <a:cubicBezTo>
                    <a:pt x="1953290" y="15520"/>
                    <a:pt x="1956694" y="23737"/>
                    <a:pt x="1956694" y="32304"/>
                  </a:cubicBezTo>
                  <a:lnTo>
                    <a:pt x="1956694" y="1194461"/>
                  </a:lnTo>
                  <a:cubicBezTo>
                    <a:pt x="1956694" y="1203028"/>
                    <a:pt x="1953290" y="1211245"/>
                    <a:pt x="1947232" y="1217303"/>
                  </a:cubicBezTo>
                  <a:cubicBezTo>
                    <a:pt x="1941174" y="1223362"/>
                    <a:pt x="1932957" y="1226765"/>
                    <a:pt x="1924389" y="1226765"/>
                  </a:cubicBezTo>
                  <a:lnTo>
                    <a:pt x="32304" y="1226765"/>
                  </a:lnTo>
                  <a:cubicBezTo>
                    <a:pt x="23737" y="1226765"/>
                    <a:pt x="15520" y="1223362"/>
                    <a:pt x="9462" y="1217303"/>
                  </a:cubicBezTo>
                  <a:cubicBezTo>
                    <a:pt x="3403" y="1211245"/>
                    <a:pt x="0" y="1203028"/>
                    <a:pt x="0" y="1194461"/>
                  </a:cubicBezTo>
                  <a:lnTo>
                    <a:pt x="0" y="32304"/>
                  </a:lnTo>
                  <a:cubicBezTo>
                    <a:pt x="0" y="23737"/>
                    <a:pt x="3403" y="15520"/>
                    <a:pt x="9462" y="9462"/>
                  </a:cubicBezTo>
                  <a:cubicBezTo>
                    <a:pt x="15520" y="3403"/>
                    <a:pt x="23737" y="0"/>
                    <a:pt x="32304" y="0"/>
                  </a:cubicBezTo>
                  <a:close/>
                </a:path>
              </a:pathLst>
            </a:custGeom>
            <a:solidFill>
              <a:srgbClr val="F5F6F7"/>
            </a:solidFill>
          </p:spPr>
        </p:sp>
        <p:sp>
          <p:nvSpPr>
            <p:cNvPr id="4" name="TextBox 4"/>
            <p:cNvSpPr txBox="1"/>
            <p:nvPr/>
          </p:nvSpPr>
          <p:spPr>
            <a:xfrm>
              <a:off x="0" y="-38100"/>
              <a:ext cx="1956694" cy="1264865"/>
            </a:xfrm>
            <a:prstGeom prst="rect">
              <a:avLst/>
            </a:prstGeom>
          </p:spPr>
          <p:txBody>
            <a:bodyPr lIns="50800" tIns="50800" rIns="50800" bIns="50800" rtlCol="0" anchor="ctr"/>
            <a:lstStyle/>
            <a:p>
              <a:pPr algn="ctr">
                <a:lnSpc>
                  <a:spcPts val="2630"/>
                </a:lnSpc>
              </a:pPr>
              <a:endParaRPr/>
            </a:p>
          </p:txBody>
        </p:sp>
      </p:grpSp>
      <p:grpSp>
        <p:nvGrpSpPr>
          <p:cNvPr id="5" name="Group 5"/>
          <p:cNvGrpSpPr/>
          <p:nvPr/>
        </p:nvGrpSpPr>
        <p:grpSpPr>
          <a:xfrm>
            <a:off x="9737806" y="3881641"/>
            <a:ext cx="7521494" cy="4657874"/>
            <a:chOff x="0" y="0"/>
            <a:chExt cx="1980970" cy="1226765"/>
          </a:xfrm>
        </p:grpSpPr>
        <p:sp>
          <p:nvSpPr>
            <p:cNvPr id="6" name="Freeform 6"/>
            <p:cNvSpPr/>
            <p:nvPr/>
          </p:nvSpPr>
          <p:spPr>
            <a:xfrm>
              <a:off x="0" y="0"/>
              <a:ext cx="1980970" cy="1226765"/>
            </a:xfrm>
            <a:custGeom>
              <a:avLst/>
              <a:gdLst/>
              <a:ahLst/>
              <a:cxnLst/>
              <a:rect l="l" t="t" r="r" b="b"/>
              <a:pathLst>
                <a:path w="1980970" h="1226765">
                  <a:moveTo>
                    <a:pt x="31908" y="0"/>
                  </a:moveTo>
                  <a:lnTo>
                    <a:pt x="1949061" y="0"/>
                  </a:lnTo>
                  <a:cubicBezTo>
                    <a:pt x="1966684" y="0"/>
                    <a:pt x="1980970" y="14286"/>
                    <a:pt x="1980970" y="31908"/>
                  </a:cubicBezTo>
                  <a:lnTo>
                    <a:pt x="1980970" y="1194857"/>
                  </a:lnTo>
                  <a:cubicBezTo>
                    <a:pt x="1980970" y="1203319"/>
                    <a:pt x="1977608" y="1211435"/>
                    <a:pt x="1971624" y="1217419"/>
                  </a:cubicBezTo>
                  <a:cubicBezTo>
                    <a:pt x="1965640" y="1223403"/>
                    <a:pt x="1957524" y="1226765"/>
                    <a:pt x="1949061" y="1226765"/>
                  </a:cubicBezTo>
                  <a:lnTo>
                    <a:pt x="31908" y="1226765"/>
                  </a:lnTo>
                  <a:cubicBezTo>
                    <a:pt x="14286" y="1226765"/>
                    <a:pt x="0" y="1212479"/>
                    <a:pt x="0" y="1194857"/>
                  </a:cubicBezTo>
                  <a:lnTo>
                    <a:pt x="0" y="31908"/>
                  </a:lnTo>
                  <a:cubicBezTo>
                    <a:pt x="0" y="14286"/>
                    <a:pt x="14286" y="0"/>
                    <a:pt x="31908" y="0"/>
                  </a:cubicBezTo>
                  <a:close/>
                </a:path>
              </a:pathLst>
            </a:custGeom>
            <a:solidFill>
              <a:srgbClr val="F5F6F7"/>
            </a:solidFill>
          </p:spPr>
        </p:sp>
        <p:sp>
          <p:nvSpPr>
            <p:cNvPr id="7" name="TextBox 7"/>
            <p:cNvSpPr txBox="1"/>
            <p:nvPr/>
          </p:nvSpPr>
          <p:spPr>
            <a:xfrm>
              <a:off x="0" y="-38100"/>
              <a:ext cx="1980970" cy="1264865"/>
            </a:xfrm>
            <a:prstGeom prst="rect">
              <a:avLst/>
            </a:prstGeom>
          </p:spPr>
          <p:txBody>
            <a:bodyPr lIns="50800" tIns="50800" rIns="50800" bIns="50800" rtlCol="0" anchor="ctr"/>
            <a:lstStyle/>
            <a:p>
              <a:pPr algn="ctr">
                <a:lnSpc>
                  <a:spcPts val="2630"/>
                </a:lnSpc>
              </a:pPr>
              <a:endParaRPr/>
            </a:p>
          </p:txBody>
        </p:sp>
      </p:grpSp>
      <p:sp>
        <p:nvSpPr>
          <p:cNvPr id="8" name="Freeform 8"/>
          <p:cNvSpPr/>
          <p:nvPr/>
        </p:nvSpPr>
        <p:spPr>
          <a:xfrm>
            <a:off x="8021069" y="4956516"/>
            <a:ext cx="2137186" cy="2063356"/>
          </a:xfrm>
          <a:custGeom>
            <a:avLst/>
            <a:gdLst/>
            <a:ahLst/>
            <a:cxnLst/>
            <a:rect l="l" t="t" r="r" b="b"/>
            <a:pathLst>
              <a:path w="2137186" h="2063356">
                <a:moveTo>
                  <a:pt x="0" y="0"/>
                </a:moveTo>
                <a:lnTo>
                  <a:pt x="2137186" y="0"/>
                </a:lnTo>
                <a:lnTo>
                  <a:pt x="2137186" y="2063356"/>
                </a:lnTo>
                <a:lnTo>
                  <a:pt x="0" y="206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895350"/>
            <a:ext cx="11696700" cy="1154162"/>
          </a:xfrm>
          <a:prstGeom prst="rect">
            <a:avLst/>
          </a:prstGeom>
        </p:spPr>
        <p:txBody>
          <a:bodyPr wrap="square" lIns="0" tIns="0" rIns="0" bIns="0" rtlCol="0" anchor="t">
            <a:spAutoFit/>
          </a:bodyPr>
          <a:lstStyle/>
          <a:p>
            <a:pPr>
              <a:lnSpc>
                <a:spcPts val="9037"/>
              </a:lnSpc>
            </a:pPr>
            <a:r>
              <a:rPr lang="en-US" sz="6455" dirty="0">
                <a:solidFill>
                  <a:srgbClr val="000000"/>
                </a:solidFill>
                <a:latin typeface="Archivo Black"/>
              </a:rPr>
              <a:t>Difficultés et Extensions </a:t>
            </a:r>
          </a:p>
        </p:txBody>
      </p:sp>
      <p:sp>
        <p:nvSpPr>
          <p:cNvPr id="10" name="TextBox 10"/>
          <p:cNvSpPr txBox="1"/>
          <p:nvPr/>
        </p:nvSpPr>
        <p:spPr>
          <a:xfrm>
            <a:off x="1028700" y="3171412"/>
            <a:ext cx="3872904" cy="472935"/>
          </a:xfrm>
          <a:prstGeom prst="rect">
            <a:avLst/>
          </a:prstGeom>
        </p:spPr>
        <p:txBody>
          <a:bodyPr lIns="0" tIns="0" rIns="0" bIns="0" rtlCol="0" anchor="t">
            <a:spAutoFit/>
          </a:bodyPr>
          <a:lstStyle/>
          <a:p>
            <a:pPr>
              <a:lnSpc>
                <a:spcPts val="3857"/>
              </a:lnSpc>
            </a:pPr>
            <a:r>
              <a:rPr lang="en-US" sz="2755" dirty="0" err="1">
                <a:solidFill>
                  <a:srgbClr val="000000"/>
                </a:solidFill>
                <a:latin typeface="Archivo Black"/>
              </a:rPr>
              <a:t>Défis</a:t>
            </a:r>
            <a:r>
              <a:rPr lang="en-US" sz="2755" dirty="0">
                <a:solidFill>
                  <a:srgbClr val="000000"/>
                </a:solidFill>
                <a:latin typeface="Archivo Black"/>
              </a:rPr>
              <a:t> et Solutions</a:t>
            </a:r>
          </a:p>
        </p:txBody>
      </p:sp>
      <p:sp>
        <p:nvSpPr>
          <p:cNvPr id="11" name="TextBox 11"/>
          <p:cNvSpPr txBox="1"/>
          <p:nvPr/>
        </p:nvSpPr>
        <p:spPr>
          <a:xfrm>
            <a:off x="9759499" y="3261033"/>
            <a:ext cx="3872904" cy="473271"/>
          </a:xfrm>
          <a:prstGeom prst="rect">
            <a:avLst/>
          </a:prstGeom>
        </p:spPr>
        <p:txBody>
          <a:bodyPr lIns="0" tIns="0" rIns="0" bIns="0" rtlCol="0" anchor="t">
            <a:spAutoFit/>
          </a:bodyPr>
          <a:lstStyle/>
          <a:p>
            <a:pPr>
              <a:lnSpc>
                <a:spcPts val="3857"/>
              </a:lnSpc>
            </a:pPr>
            <a:r>
              <a:rPr lang="en-US" sz="2755" dirty="0">
                <a:solidFill>
                  <a:srgbClr val="000000"/>
                </a:solidFill>
                <a:latin typeface="Archivo Black"/>
              </a:rPr>
              <a:t>Extensions Futures</a:t>
            </a:r>
          </a:p>
        </p:txBody>
      </p:sp>
      <p:sp>
        <p:nvSpPr>
          <p:cNvPr id="12" name="TextBox 12"/>
          <p:cNvSpPr txBox="1"/>
          <p:nvPr/>
        </p:nvSpPr>
        <p:spPr>
          <a:xfrm>
            <a:off x="1770248" y="4494719"/>
            <a:ext cx="5946225" cy="3526606"/>
          </a:xfrm>
          <a:prstGeom prst="rect">
            <a:avLst/>
          </a:prstGeom>
        </p:spPr>
        <p:txBody>
          <a:bodyPr lIns="0" tIns="0" rIns="0" bIns="0" rtlCol="0" anchor="t">
            <a:spAutoFit/>
          </a:bodyPr>
          <a:lstStyle/>
          <a:p>
            <a:pPr marL="381711" lvl="1" indent="-190855">
              <a:lnSpc>
                <a:spcPts val="2475"/>
              </a:lnSpc>
              <a:buFont typeface="Arial"/>
              <a:buChar char="•"/>
            </a:pPr>
            <a:r>
              <a:rPr lang="fr-FR" dirty="0"/>
              <a:t>Gestion des emplois du temps et affectations (directeur) : Interface intuitive pour modifier et affecter les emplois du temps des formateurs, évitant les conflits. </a:t>
            </a:r>
          </a:p>
          <a:p>
            <a:pPr marL="381711" lvl="1" indent="-190855">
              <a:lnSpc>
                <a:spcPts val="2475"/>
              </a:lnSpc>
              <a:buFont typeface="Arial"/>
              <a:buChar char="•"/>
            </a:pPr>
            <a:r>
              <a:rPr lang="fr-FR" dirty="0"/>
              <a:t>Logique robuste pour les modifications de dates automatiques.</a:t>
            </a:r>
          </a:p>
          <a:p>
            <a:pPr marL="381711" lvl="1" indent="-190855">
              <a:lnSpc>
                <a:spcPts val="2475"/>
              </a:lnSpc>
              <a:buFont typeface="Arial"/>
              <a:buChar char="•"/>
            </a:pPr>
            <a:r>
              <a:rPr lang="fr-FR" dirty="0"/>
              <a:t> Requêtes AJAX et PHP (formateur) : Intégration complexe des requêtes AJAX avec PHP, notification de retard des stagiaires. </a:t>
            </a:r>
          </a:p>
          <a:p>
            <a:pPr marL="381711" lvl="1" indent="-190855">
              <a:lnSpc>
                <a:spcPts val="2475"/>
              </a:lnSpc>
              <a:buFont typeface="Arial"/>
              <a:buChar char="•"/>
            </a:pPr>
            <a:r>
              <a:rPr lang="fr-FR" dirty="0"/>
              <a:t>Difficultés : Optimisation nécessaire pour les performances CSS.</a:t>
            </a:r>
            <a:r>
              <a:rPr lang="en-US" dirty="0">
                <a:solidFill>
                  <a:srgbClr val="000000"/>
                </a:solidFill>
                <a:latin typeface="DM Sans"/>
              </a:rPr>
              <a:t>.</a:t>
            </a:r>
          </a:p>
          <a:p>
            <a:pPr algn="l">
              <a:lnSpc>
                <a:spcPts val="2475"/>
              </a:lnSpc>
            </a:pPr>
            <a:endParaRPr lang="en-US" sz="1767" dirty="0">
              <a:solidFill>
                <a:srgbClr val="000000"/>
              </a:solidFill>
              <a:latin typeface="DM Sans"/>
            </a:endParaRPr>
          </a:p>
        </p:txBody>
      </p:sp>
      <p:sp>
        <p:nvSpPr>
          <p:cNvPr id="13" name="TextBox 13"/>
          <p:cNvSpPr txBox="1"/>
          <p:nvPr/>
        </p:nvSpPr>
        <p:spPr>
          <a:xfrm>
            <a:off x="10525440" y="4494719"/>
            <a:ext cx="5946225" cy="2549480"/>
          </a:xfrm>
          <a:prstGeom prst="rect">
            <a:avLst/>
          </a:prstGeom>
        </p:spPr>
        <p:txBody>
          <a:bodyPr lIns="0" tIns="0" rIns="0" bIns="0" rtlCol="0" anchor="t">
            <a:spAutoFit/>
          </a:bodyPr>
          <a:lstStyle/>
          <a:p>
            <a:pPr marL="381711" lvl="1" indent="-190855">
              <a:lnSpc>
                <a:spcPts val="2475"/>
              </a:lnSpc>
              <a:buFont typeface="Arial"/>
              <a:buChar char="•"/>
            </a:pPr>
            <a:r>
              <a:rPr lang="fr-FR" dirty="0"/>
              <a:t>Enregistrement des absences par code QR : Intégrer la fonctionnalité de scanner un code QR pour enregistrer les absences.</a:t>
            </a:r>
          </a:p>
          <a:p>
            <a:pPr marL="381711" lvl="1" indent="-190855">
              <a:lnSpc>
                <a:spcPts val="2475"/>
              </a:lnSpc>
              <a:buFont typeface="Arial"/>
              <a:buChar char="•"/>
            </a:pPr>
            <a:r>
              <a:rPr lang="fr-FR" dirty="0"/>
              <a:t> Adapter l'application web PHP pour une utilisation sur mobile.</a:t>
            </a:r>
          </a:p>
          <a:p>
            <a:pPr marL="381711" lvl="1" indent="-190855">
              <a:lnSpc>
                <a:spcPts val="2475"/>
              </a:lnSpc>
              <a:buFont typeface="Arial"/>
              <a:buChar char="•"/>
            </a:pPr>
            <a:r>
              <a:rPr lang="fr-FR" dirty="0"/>
              <a:t> Utiliser le </a:t>
            </a:r>
            <a:r>
              <a:rPr lang="fr-FR" dirty="0" err="1"/>
              <a:t>caching</a:t>
            </a:r>
            <a:r>
              <a:rPr lang="fr-FR" dirty="0"/>
              <a:t> pour optimiser les insertions dans la base de données et développer des fonctionnalités hors ligne pour une utilisation sans connexion Internet.</a:t>
            </a:r>
            <a:endParaRPr lang="en-US" dirty="0">
              <a:solidFill>
                <a:srgbClr val="000000"/>
              </a:solidFill>
              <a:latin typeface="DM Sans"/>
            </a:endParaRPr>
          </a:p>
        </p:txBody>
      </p:sp>
      <p:sp>
        <p:nvSpPr>
          <p:cNvPr id="14" name="TextBox 14"/>
          <p:cNvSpPr txBox="1"/>
          <p:nvPr/>
        </p:nvSpPr>
        <p:spPr>
          <a:xfrm>
            <a:off x="9737806"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12</a:t>
            </a:r>
          </a:p>
        </p:txBody>
      </p:sp>
      <p:sp>
        <p:nvSpPr>
          <p:cNvPr id="15" name="AutoShape 15"/>
          <p:cNvSpPr/>
          <p:nvPr/>
        </p:nvSpPr>
        <p:spPr>
          <a:xfrm>
            <a:off x="1028700" y="2348341"/>
            <a:ext cx="18016813" cy="0"/>
          </a:xfrm>
          <a:prstGeom prst="line">
            <a:avLst/>
          </a:prstGeom>
          <a:ln w="85725" cap="flat">
            <a:solidFill>
              <a:srgbClr val="000000"/>
            </a:solidFill>
            <a:prstDash val="solid"/>
            <a:headEnd type="none" w="sm" len="sm"/>
            <a:tailEnd type="none" w="sm" len="sm"/>
          </a:ln>
        </p:spPr>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C3D7"/>
        </a:solidFill>
        <a:effectLst/>
      </p:bgPr>
    </p:bg>
    <p:spTree>
      <p:nvGrpSpPr>
        <p:cNvPr id="1" name=""/>
        <p:cNvGrpSpPr/>
        <p:nvPr/>
      </p:nvGrpSpPr>
      <p:grpSpPr>
        <a:xfrm>
          <a:off x="0" y="0"/>
          <a:ext cx="0" cy="0"/>
          <a:chOff x="0" y="0"/>
          <a:chExt cx="0" cy="0"/>
        </a:xfrm>
      </p:grpSpPr>
      <p:sp>
        <p:nvSpPr>
          <p:cNvPr id="2" name="TextBox 2"/>
          <p:cNvSpPr txBox="1"/>
          <p:nvPr/>
        </p:nvSpPr>
        <p:spPr>
          <a:xfrm>
            <a:off x="1028700" y="2419613"/>
            <a:ext cx="9763094" cy="1112382"/>
          </a:xfrm>
          <a:prstGeom prst="rect">
            <a:avLst/>
          </a:prstGeom>
        </p:spPr>
        <p:txBody>
          <a:bodyPr lIns="0" tIns="0" rIns="0" bIns="0" rtlCol="0" anchor="t">
            <a:spAutoFit/>
          </a:bodyPr>
          <a:lstStyle/>
          <a:p>
            <a:pPr algn="l">
              <a:lnSpc>
                <a:spcPts val="9037"/>
              </a:lnSpc>
            </a:pPr>
            <a:r>
              <a:rPr lang="en-US" sz="6455">
                <a:solidFill>
                  <a:srgbClr val="000000"/>
                </a:solidFill>
                <a:latin typeface="Archivo Black"/>
              </a:rPr>
              <a:t>Conclusion</a:t>
            </a:r>
          </a:p>
        </p:txBody>
      </p:sp>
      <p:sp>
        <p:nvSpPr>
          <p:cNvPr id="3" name="TextBox 3"/>
          <p:cNvSpPr txBox="1"/>
          <p:nvPr/>
        </p:nvSpPr>
        <p:spPr>
          <a:xfrm>
            <a:off x="1028701" y="4165820"/>
            <a:ext cx="15582900" cy="3077766"/>
          </a:xfrm>
          <a:prstGeom prst="rect">
            <a:avLst/>
          </a:prstGeom>
        </p:spPr>
        <p:txBody>
          <a:bodyPr wrap="square" lIns="0" tIns="0" rIns="0" bIns="0" rtlCol="0" anchor="t">
            <a:spAutoFit/>
          </a:bodyPr>
          <a:lstStyle/>
          <a:p>
            <a:pPr algn="just">
              <a:lnSpc>
                <a:spcPts val="4015"/>
              </a:lnSpc>
            </a:pPr>
            <a:r>
              <a:rPr lang="fr-FR" sz="2867" dirty="0">
                <a:solidFill>
                  <a:srgbClr val="000000"/>
                </a:solidFill>
                <a:latin typeface="Open Sans"/>
              </a:rPr>
              <a:t>Ce rapport présente un aperçu complet du projet [la gestion des absences des stagiaires de l’ISMO Tétouan], en soulignant ses fonctionnalités, sa planification, sa réalisation, les défis</a:t>
            </a:r>
          </a:p>
          <a:p>
            <a:pPr algn="just">
              <a:lnSpc>
                <a:spcPts val="4015"/>
              </a:lnSpc>
            </a:pPr>
            <a:r>
              <a:rPr lang="fr-FR" sz="2867" dirty="0">
                <a:solidFill>
                  <a:srgbClr val="000000"/>
                </a:solidFill>
                <a:latin typeface="Open Sans"/>
              </a:rPr>
              <a:t>rencontrés et les extensions possibles. Le projet a été réalisé avec succès grâce à une planification rigoureuse, une gestion d'équipe efficace et un travail collaboratif des membres de l'équipe. Les extensions proposées offrent des opportunités d'améliorer le projet et d'étendre sa portée à l'avenir</a:t>
            </a:r>
            <a:endParaRPr lang="en-US" sz="2867" dirty="0">
              <a:solidFill>
                <a:srgbClr val="000000"/>
              </a:solidFill>
              <a:latin typeface="Open Sans"/>
            </a:endParaRPr>
          </a:p>
        </p:txBody>
      </p:sp>
      <p:sp>
        <p:nvSpPr>
          <p:cNvPr id="4" name="TextBox 4"/>
          <p:cNvSpPr txBox="1"/>
          <p:nvPr/>
        </p:nvSpPr>
        <p:spPr>
          <a:xfrm>
            <a:off x="9789480"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13</a:t>
            </a: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EAF2"/>
        </a:solidFill>
        <a:effectLst/>
      </p:bgPr>
    </p:bg>
    <p:spTree>
      <p:nvGrpSpPr>
        <p:cNvPr id="1" name=""/>
        <p:cNvGrpSpPr/>
        <p:nvPr/>
      </p:nvGrpSpPr>
      <p:grpSpPr>
        <a:xfrm>
          <a:off x="0" y="0"/>
          <a:ext cx="0" cy="0"/>
          <a:chOff x="0" y="0"/>
          <a:chExt cx="0" cy="0"/>
        </a:xfrm>
      </p:grpSpPr>
      <p:grpSp>
        <p:nvGrpSpPr>
          <p:cNvPr id="10" name="Groupe 9"/>
          <p:cNvGrpSpPr/>
          <p:nvPr/>
        </p:nvGrpSpPr>
        <p:grpSpPr>
          <a:xfrm>
            <a:off x="3733800" y="2019300"/>
            <a:ext cx="10744200" cy="6129248"/>
            <a:chOff x="2362200" y="1790700"/>
            <a:chExt cx="10744200" cy="6129248"/>
          </a:xfrm>
        </p:grpSpPr>
        <p:sp>
          <p:nvSpPr>
            <p:cNvPr id="5" name="ZoneTexte 4"/>
            <p:cNvSpPr txBox="1"/>
            <p:nvPr/>
          </p:nvSpPr>
          <p:spPr>
            <a:xfrm>
              <a:off x="2362200" y="1790700"/>
              <a:ext cx="10744200" cy="1862048"/>
            </a:xfrm>
            <a:prstGeom prst="rect">
              <a:avLst/>
            </a:prstGeom>
            <a:solidFill>
              <a:srgbClr val="2C3E50"/>
            </a:solidFill>
          </p:spPr>
          <p:txBody>
            <a:bodyPr wrap="square" rtlCol="0">
              <a:spAutoFit/>
            </a:bodyPr>
            <a:lstStyle/>
            <a:p>
              <a:pPr algn="r"/>
              <a:r>
                <a:rPr lang="en-US" sz="11500" dirty="0">
                  <a:solidFill>
                    <a:schemeClr val="bg1"/>
                  </a:solidFill>
                  <a:latin typeface="Bodoni FLF" panose="020B0604020202020204"/>
                </a:rPr>
                <a:t>MERCI POUR</a:t>
              </a:r>
              <a:endParaRPr lang="fr-FR" sz="11500" dirty="0">
                <a:solidFill>
                  <a:schemeClr val="bg1"/>
                </a:solidFill>
                <a:latin typeface="Bodoni FLF" panose="020B0604020202020204"/>
              </a:endParaRPr>
            </a:p>
          </p:txBody>
        </p:sp>
        <p:sp>
          <p:nvSpPr>
            <p:cNvPr id="6" name="ZoneTexte 5"/>
            <p:cNvSpPr txBox="1"/>
            <p:nvPr/>
          </p:nvSpPr>
          <p:spPr>
            <a:xfrm>
              <a:off x="2362200" y="6057900"/>
              <a:ext cx="10744200" cy="1862048"/>
            </a:xfrm>
            <a:prstGeom prst="rect">
              <a:avLst/>
            </a:prstGeom>
            <a:solidFill>
              <a:srgbClr val="2C3E50"/>
            </a:solidFill>
          </p:spPr>
          <p:txBody>
            <a:bodyPr wrap="square" rtlCol="0">
              <a:spAutoFit/>
            </a:bodyPr>
            <a:lstStyle/>
            <a:p>
              <a:pPr algn="r"/>
              <a:r>
                <a:rPr lang="en-US" sz="11500" dirty="0">
                  <a:solidFill>
                    <a:schemeClr val="bg1"/>
                  </a:solidFill>
                  <a:latin typeface="Bodoni FLF" panose="020B0604020202020204"/>
                </a:rPr>
                <a:t>ATTENTION</a:t>
              </a:r>
              <a:endParaRPr lang="fr-FR" sz="11500" dirty="0">
                <a:solidFill>
                  <a:schemeClr val="bg1"/>
                </a:solidFill>
                <a:latin typeface="Bodoni FLF" panose="020B0604020202020204"/>
              </a:endParaRPr>
            </a:p>
          </p:txBody>
        </p:sp>
        <p:sp>
          <p:nvSpPr>
            <p:cNvPr id="7" name="ZoneTexte 6"/>
            <p:cNvSpPr txBox="1"/>
            <p:nvPr/>
          </p:nvSpPr>
          <p:spPr>
            <a:xfrm>
              <a:off x="4419600" y="3924300"/>
              <a:ext cx="8686800" cy="1862048"/>
            </a:xfrm>
            <a:prstGeom prst="rect">
              <a:avLst/>
            </a:prstGeom>
            <a:solidFill>
              <a:schemeClr val="bg1"/>
            </a:solidFill>
          </p:spPr>
          <p:txBody>
            <a:bodyPr wrap="square" rtlCol="0">
              <a:spAutoFit/>
            </a:bodyPr>
            <a:lstStyle/>
            <a:p>
              <a:pPr algn="r"/>
              <a:r>
                <a:rPr lang="en-US" sz="11500" dirty="0">
                  <a:latin typeface="Bodoni FLF" panose="020B0604020202020204"/>
                </a:rPr>
                <a:t>VOTRE</a:t>
              </a:r>
              <a:endParaRPr lang="fr-FR" sz="11500" dirty="0">
                <a:latin typeface="Bodoni FLF" panose="020B0604020202020204"/>
              </a:endParaRPr>
            </a:p>
          </p:txBody>
        </p:sp>
      </p:gr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0" name="TextBox 20"/>
          <p:cNvSpPr txBox="1"/>
          <p:nvPr/>
        </p:nvSpPr>
        <p:spPr>
          <a:xfrm>
            <a:off x="1028700" y="895350"/>
            <a:ext cx="8666427" cy="1112382"/>
          </a:xfrm>
          <a:prstGeom prst="rect">
            <a:avLst/>
          </a:prstGeom>
        </p:spPr>
        <p:txBody>
          <a:bodyPr lIns="0" tIns="0" rIns="0" bIns="0" rtlCol="0" anchor="t">
            <a:spAutoFit/>
          </a:bodyPr>
          <a:lstStyle/>
          <a:p>
            <a:pPr algn="l">
              <a:lnSpc>
                <a:spcPts val="9037"/>
              </a:lnSpc>
            </a:pPr>
            <a:r>
              <a:rPr lang="en-US" sz="6455">
                <a:solidFill>
                  <a:srgbClr val="000000"/>
                </a:solidFill>
                <a:latin typeface="Archivo Black"/>
              </a:rPr>
              <a:t>Sommaire</a:t>
            </a:r>
          </a:p>
        </p:txBody>
      </p:sp>
      <p:grpSp>
        <p:nvGrpSpPr>
          <p:cNvPr id="67" name="Groupe 66"/>
          <p:cNvGrpSpPr/>
          <p:nvPr/>
        </p:nvGrpSpPr>
        <p:grpSpPr>
          <a:xfrm>
            <a:off x="913731" y="7291667"/>
            <a:ext cx="4805337" cy="2316611"/>
            <a:chOff x="1028700" y="7211997"/>
            <a:chExt cx="4479840" cy="2316610"/>
          </a:xfrm>
        </p:grpSpPr>
        <p:sp>
          <p:nvSpPr>
            <p:cNvPr id="12" name="Freeform 12"/>
            <p:cNvSpPr/>
            <p:nvPr/>
          </p:nvSpPr>
          <p:spPr>
            <a:xfrm>
              <a:off x="1028700" y="7211997"/>
              <a:ext cx="4294154" cy="2309392"/>
            </a:xfrm>
            <a:custGeom>
              <a:avLst/>
              <a:gdLst/>
              <a:ahLst/>
              <a:cxnLst/>
              <a:rect l="l" t="t" r="r" b="b"/>
              <a:pathLst>
                <a:path w="1239362" h="626266">
                  <a:moveTo>
                    <a:pt x="101272" y="0"/>
                  </a:moveTo>
                  <a:lnTo>
                    <a:pt x="1138089" y="0"/>
                  </a:lnTo>
                  <a:cubicBezTo>
                    <a:pt x="1194021" y="0"/>
                    <a:pt x="1239362" y="45341"/>
                    <a:pt x="1239362" y="101272"/>
                  </a:cubicBezTo>
                  <a:lnTo>
                    <a:pt x="1239362" y="524994"/>
                  </a:lnTo>
                  <a:cubicBezTo>
                    <a:pt x="1239362" y="580925"/>
                    <a:pt x="1194021" y="626266"/>
                    <a:pt x="1138089" y="626266"/>
                  </a:cubicBezTo>
                  <a:lnTo>
                    <a:pt x="101272" y="626266"/>
                  </a:lnTo>
                  <a:cubicBezTo>
                    <a:pt x="45341" y="626266"/>
                    <a:pt x="0" y="580925"/>
                    <a:pt x="0" y="524994"/>
                  </a:cubicBezTo>
                  <a:lnTo>
                    <a:pt x="0" y="101272"/>
                  </a:lnTo>
                  <a:cubicBezTo>
                    <a:pt x="0" y="45341"/>
                    <a:pt x="45341" y="0"/>
                    <a:pt x="101272" y="0"/>
                  </a:cubicBezTo>
                  <a:close/>
                </a:path>
              </a:pathLst>
            </a:custGeom>
            <a:solidFill>
              <a:srgbClr val="FFFFFF"/>
            </a:solidFill>
          </p:spPr>
        </p:sp>
        <p:sp>
          <p:nvSpPr>
            <p:cNvPr id="22" name="TextBox 22"/>
            <p:cNvSpPr txBox="1"/>
            <p:nvPr/>
          </p:nvSpPr>
          <p:spPr>
            <a:xfrm>
              <a:off x="1289528" y="8092317"/>
              <a:ext cx="3517421" cy="1436290"/>
            </a:xfrm>
            <a:prstGeom prst="rect">
              <a:avLst/>
            </a:prstGeom>
          </p:spPr>
          <p:txBody>
            <a:bodyPr wrap="square" lIns="0" tIns="0" rIns="0" bIns="0" rtlCol="0" anchor="t">
              <a:spAutoFit/>
            </a:bodyPr>
            <a:lstStyle/>
            <a:p>
              <a:pPr marL="429306" lvl="1" indent="-214653" algn="l">
                <a:lnSpc>
                  <a:spcPts val="2783"/>
                </a:lnSpc>
                <a:buFont typeface="Arial"/>
                <a:buChar char="•"/>
              </a:pPr>
              <a:r>
                <a:rPr lang="en-US" sz="1988" dirty="0">
                  <a:solidFill>
                    <a:srgbClr val="000000"/>
                  </a:solidFill>
                  <a:latin typeface="DM Sans"/>
                </a:rPr>
                <a:t>Phase de conception</a:t>
              </a:r>
            </a:p>
            <a:p>
              <a:pPr marL="429306" lvl="1" indent="-214653">
                <a:lnSpc>
                  <a:spcPts val="2783"/>
                </a:lnSpc>
                <a:buFont typeface="Arial"/>
                <a:buChar char="•"/>
              </a:pPr>
              <a:r>
                <a:rPr lang="en-US" sz="1988" dirty="0">
                  <a:solidFill>
                    <a:srgbClr val="000000"/>
                  </a:solidFill>
                  <a:latin typeface="DM Sans"/>
                </a:rPr>
                <a:t>Phase de d</a:t>
              </a:r>
              <a:r>
                <a:rPr lang="fr-FR" sz="1988" dirty="0">
                  <a:solidFill>
                    <a:srgbClr val="000000"/>
                  </a:solidFill>
                  <a:latin typeface="DM Sans"/>
                </a:rPr>
                <a:t>é</a:t>
              </a:r>
              <a:r>
                <a:rPr lang="en-US" sz="1988" dirty="0" err="1">
                  <a:solidFill>
                    <a:srgbClr val="000000"/>
                  </a:solidFill>
                  <a:latin typeface="DM Sans"/>
                </a:rPr>
                <a:t>veloppemnet</a:t>
              </a:r>
              <a:endParaRPr lang="en-US" sz="1988" dirty="0">
                <a:solidFill>
                  <a:srgbClr val="000000"/>
                </a:solidFill>
                <a:latin typeface="DM Sans"/>
              </a:endParaRPr>
            </a:p>
            <a:p>
              <a:pPr marL="429306" lvl="1" indent="-214653">
                <a:lnSpc>
                  <a:spcPts val="2783"/>
                </a:lnSpc>
                <a:buFont typeface="Arial"/>
                <a:buChar char="•"/>
              </a:pPr>
              <a:r>
                <a:rPr lang="en-US" sz="1988" dirty="0">
                  <a:solidFill>
                    <a:srgbClr val="000000"/>
                  </a:solidFill>
                  <a:latin typeface="DM Sans"/>
                </a:rPr>
                <a:t>Phase de test</a:t>
              </a:r>
            </a:p>
            <a:p>
              <a:pPr marL="214653" lvl="1" algn="l">
                <a:lnSpc>
                  <a:spcPts val="2783"/>
                </a:lnSpc>
              </a:pPr>
              <a:endParaRPr lang="en-US" sz="1988" dirty="0">
                <a:solidFill>
                  <a:srgbClr val="000000"/>
                </a:solidFill>
                <a:latin typeface="DM Sans"/>
              </a:endParaRPr>
            </a:p>
          </p:txBody>
        </p:sp>
        <p:sp>
          <p:nvSpPr>
            <p:cNvPr id="28" name="TextBox 28"/>
            <p:cNvSpPr txBox="1"/>
            <p:nvPr/>
          </p:nvSpPr>
          <p:spPr>
            <a:xfrm>
              <a:off x="1240765" y="7533667"/>
              <a:ext cx="4267775" cy="974626"/>
            </a:xfrm>
            <a:prstGeom prst="rect">
              <a:avLst/>
            </a:prstGeom>
          </p:spPr>
          <p:txBody>
            <a:bodyPr wrap="square" lIns="0" tIns="0" rIns="0" bIns="0" rtlCol="0" anchor="t">
              <a:spAutoFit/>
            </a:bodyPr>
            <a:lstStyle/>
            <a:p>
              <a:pPr>
                <a:lnSpc>
                  <a:spcPts val="3776"/>
                </a:lnSpc>
              </a:pPr>
              <a:r>
                <a:rPr lang="en-US" sz="2697" dirty="0">
                  <a:solidFill>
                    <a:srgbClr val="000000"/>
                  </a:solidFill>
                  <a:latin typeface="Archivo Black"/>
                </a:rPr>
                <a:t>Planification du projet </a:t>
              </a:r>
            </a:p>
            <a:p>
              <a:pPr>
                <a:lnSpc>
                  <a:spcPts val="3776"/>
                </a:lnSpc>
              </a:pPr>
              <a:endParaRPr lang="en-US" sz="2697" dirty="0">
                <a:solidFill>
                  <a:srgbClr val="000000"/>
                </a:solidFill>
                <a:latin typeface="Archivo Black"/>
              </a:endParaRPr>
            </a:p>
          </p:txBody>
        </p:sp>
      </p:grpSp>
      <p:grpSp>
        <p:nvGrpSpPr>
          <p:cNvPr id="41" name="Groupe 40"/>
          <p:cNvGrpSpPr/>
          <p:nvPr/>
        </p:nvGrpSpPr>
        <p:grpSpPr>
          <a:xfrm>
            <a:off x="574831" y="2350367"/>
            <a:ext cx="3600000" cy="4601407"/>
            <a:chOff x="1028700" y="2350367"/>
            <a:chExt cx="3108011" cy="4601407"/>
          </a:xfrm>
        </p:grpSpPr>
        <p:grpSp>
          <p:nvGrpSpPr>
            <p:cNvPr id="17" name="Group 17"/>
            <p:cNvGrpSpPr/>
            <p:nvPr/>
          </p:nvGrpSpPr>
          <p:grpSpPr>
            <a:xfrm>
              <a:off x="1028700" y="2350367"/>
              <a:ext cx="3108011" cy="4601407"/>
              <a:chOff x="0" y="0"/>
              <a:chExt cx="1239362" cy="1462719"/>
            </a:xfrm>
          </p:grpSpPr>
          <p:sp>
            <p:nvSpPr>
              <p:cNvPr id="18" name="Freeform 18"/>
              <p:cNvSpPr/>
              <p:nvPr/>
            </p:nvSpPr>
            <p:spPr>
              <a:xfrm>
                <a:off x="0" y="0"/>
                <a:ext cx="1239362" cy="1462719"/>
              </a:xfrm>
              <a:custGeom>
                <a:avLst/>
                <a:gdLst/>
                <a:ahLst/>
                <a:cxnLst/>
                <a:rect l="l" t="t" r="r" b="b"/>
                <a:pathLst>
                  <a:path w="1239362" h="1462719">
                    <a:moveTo>
                      <a:pt x="101272" y="0"/>
                    </a:moveTo>
                    <a:lnTo>
                      <a:pt x="1138089" y="0"/>
                    </a:lnTo>
                    <a:cubicBezTo>
                      <a:pt x="1194021" y="0"/>
                      <a:pt x="1239362" y="45341"/>
                      <a:pt x="1239362" y="101272"/>
                    </a:cubicBezTo>
                    <a:lnTo>
                      <a:pt x="1239362" y="1361446"/>
                    </a:lnTo>
                    <a:cubicBezTo>
                      <a:pt x="1239362" y="1417378"/>
                      <a:pt x="1194021" y="1462719"/>
                      <a:pt x="1138089" y="1462719"/>
                    </a:cubicBezTo>
                    <a:lnTo>
                      <a:pt x="101272" y="1462719"/>
                    </a:lnTo>
                    <a:cubicBezTo>
                      <a:pt x="45341" y="1462719"/>
                      <a:pt x="0" y="1417378"/>
                      <a:pt x="0" y="1361446"/>
                    </a:cubicBezTo>
                    <a:lnTo>
                      <a:pt x="0" y="101272"/>
                    </a:lnTo>
                    <a:cubicBezTo>
                      <a:pt x="0" y="45341"/>
                      <a:pt x="45341" y="0"/>
                      <a:pt x="101272" y="0"/>
                    </a:cubicBezTo>
                    <a:close/>
                  </a:path>
                </a:pathLst>
              </a:custGeom>
              <a:solidFill>
                <a:srgbClr val="FFFFFF"/>
              </a:solidFill>
            </p:spPr>
          </p:sp>
          <p:sp>
            <p:nvSpPr>
              <p:cNvPr id="19" name="TextBox 19"/>
              <p:cNvSpPr txBox="1"/>
              <p:nvPr/>
            </p:nvSpPr>
            <p:spPr>
              <a:xfrm>
                <a:off x="0" y="-38100"/>
                <a:ext cx="1239362" cy="150081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289528" y="4331549"/>
              <a:ext cx="2847183" cy="1077218"/>
            </a:xfrm>
            <a:prstGeom prst="rect">
              <a:avLst/>
            </a:prstGeom>
          </p:spPr>
          <p:txBody>
            <a:bodyPr lIns="0" tIns="0" rIns="0" bIns="0" rtlCol="0" anchor="t">
              <a:spAutoFit/>
            </a:bodyPr>
            <a:lstStyle/>
            <a:p>
              <a:pPr marL="429306" lvl="1" indent="-214653" algn="l">
                <a:lnSpc>
                  <a:spcPts val="2783"/>
                </a:lnSpc>
                <a:buFont typeface="Arial"/>
                <a:buChar char="•"/>
              </a:pPr>
              <a:r>
                <a:rPr lang="en-US" sz="1988" dirty="0">
                  <a:solidFill>
                    <a:srgbClr val="000000"/>
                  </a:solidFill>
                  <a:latin typeface="DM Sans"/>
                </a:rPr>
                <a:t>MCD</a:t>
              </a:r>
            </a:p>
            <a:p>
              <a:pPr marL="429306" lvl="1" indent="-214653" algn="l">
                <a:lnSpc>
                  <a:spcPts val="2783"/>
                </a:lnSpc>
                <a:buFont typeface="Arial"/>
                <a:buChar char="•"/>
              </a:pPr>
              <a:r>
                <a:rPr lang="en-US" sz="1988" dirty="0">
                  <a:solidFill>
                    <a:srgbClr val="000000"/>
                  </a:solidFill>
                  <a:latin typeface="DM Sans"/>
                </a:rPr>
                <a:t>MLD</a:t>
              </a:r>
            </a:p>
            <a:p>
              <a:pPr algn="l">
                <a:lnSpc>
                  <a:spcPts val="2783"/>
                </a:lnSpc>
              </a:pPr>
              <a:endParaRPr lang="en-US" sz="1988" dirty="0">
                <a:solidFill>
                  <a:srgbClr val="000000"/>
                </a:solidFill>
                <a:latin typeface="DM Sans"/>
              </a:endParaRPr>
            </a:p>
          </p:txBody>
        </p:sp>
        <p:sp>
          <p:nvSpPr>
            <p:cNvPr id="27" name="TextBox 27"/>
            <p:cNvSpPr txBox="1"/>
            <p:nvPr/>
          </p:nvSpPr>
          <p:spPr>
            <a:xfrm>
              <a:off x="1513174" y="3283427"/>
              <a:ext cx="2413869" cy="461601"/>
            </a:xfrm>
            <a:prstGeom prst="rect">
              <a:avLst/>
            </a:prstGeom>
          </p:spPr>
          <p:txBody>
            <a:bodyPr lIns="0" tIns="0" rIns="0" bIns="0" rtlCol="0" anchor="t">
              <a:spAutoFit/>
            </a:bodyPr>
            <a:lstStyle/>
            <a:p>
              <a:pPr algn="l">
                <a:lnSpc>
                  <a:spcPts val="3776"/>
                </a:lnSpc>
              </a:pPr>
              <a:r>
                <a:rPr lang="en-US" sz="2697" dirty="0">
                  <a:solidFill>
                    <a:srgbClr val="000000"/>
                  </a:solidFill>
                  <a:latin typeface="Archivo Black"/>
                </a:rPr>
                <a:t>Conception</a:t>
              </a:r>
            </a:p>
          </p:txBody>
        </p:sp>
        <p:sp>
          <p:nvSpPr>
            <p:cNvPr id="33" name="TextBox 33"/>
            <p:cNvSpPr txBox="1"/>
            <p:nvPr/>
          </p:nvSpPr>
          <p:spPr>
            <a:xfrm>
              <a:off x="1513174" y="2565657"/>
              <a:ext cx="597102" cy="779595"/>
            </a:xfrm>
            <a:prstGeom prst="rect">
              <a:avLst/>
            </a:prstGeom>
          </p:spPr>
          <p:txBody>
            <a:bodyPr lIns="0" tIns="0" rIns="0" bIns="0" rtlCol="0" anchor="t">
              <a:spAutoFit/>
            </a:bodyPr>
            <a:lstStyle/>
            <a:p>
              <a:pPr algn="l">
                <a:lnSpc>
                  <a:spcPts val="6380"/>
                </a:lnSpc>
              </a:pPr>
              <a:r>
                <a:rPr lang="en-US" sz="4557">
                  <a:solidFill>
                    <a:srgbClr val="000000"/>
                  </a:solidFill>
                  <a:latin typeface="Open Sans Bold"/>
                </a:rPr>
                <a:t>1</a:t>
              </a:r>
            </a:p>
          </p:txBody>
        </p:sp>
      </p:grpSp>
      <p:grpSp>
        <p:nvGrpSpPr>
          <p:cNvPr id="42" name="Groupe 41"/>
          <p:cNvGrpSpPr/>
          <p:nvPr/>
        </p:nvGrpSpPr>
        <p:grpSpPr>
          <a:xfrm>
            <a:off x="5188112" y="2350367"/>
            <a:ext cx="3600000" cy="4601407"/>
            <a:chOff x="5138189" y="2350367"/>
            <a:chExt cx="3898772" cy="4601407"/>
          </a:xfrm>
        </p:grpSpPr>
        <p:grpSp>
          <p:nvGrpSpPr>
            <p:cNvPr id="2" name="Group 2"/>
            <p:cNvGrpSpPr/>
            <p:nvPr/>
          </p:nvGrpSpPr>
          <p:grpSpPr>
            <a:xfrm>
              <a:off x="5138189" y="2350367"/>
              <a:ext cx="3898772" cy="4601407"/>
              <a:chOff x="0" y="0"/>
              <a:chExt cx="1239362" cy="1462719"/>
            </a:xfrm>
          </p:grpSpPr>
          <p:sp>
            <p:nvSpPr>
              <p:cNvPr id="3" name="Freeform 3"/>
              <p:cNvSpPr/>
              <p:nvPr/>
            </p:nvSpPr>
            <p:spPr>
              <a:xfrm>
                <a:off x="0" y="0"/>
                <a:ext cx="1239362" cy="1462719"/>
              </a:xfrm>
              <a:custGeom>
                <a:avLst/>
                <a:gdLst/>
                <a:ahLst/>
                <a:cxnLst/>
                <a:rect l="l" t="t" r="r" b="b"/>
                <a:pathLst>
                  <a:path w="1239362" h="1462719">
                    <a:moveTo>
                      <a:pt x="101272" y="0"/>
                    </a:moveTo>
                    <a:lnTo>
                      <a:pt x="1138089" y="0"/>
                    </a:lnTo>
                    <a:cubicBezTo>
                      <a:pt x="1194021" y="0"/>
                      <a:pt x="1239362" y="45341"/>
                      <a:pt x="1239362" y="101272"/>
                    </a:cubicBezTo>
                    <a:lnTo>
                      <a:pt x="1239362" y="1361446"/>
                    </a:lnTo>
                    <a:cubicBezTo>
                      <a:pt x="1239362" y="1417378"/>
                      <a:pt x="1194021" y="1462719"/>
                      <a:pt x="1138089" y="1462719"/>
                    </a:cubicBezTo>
                    <a:lnTo>
                      <a:pt x="101272" y="1462719"/>
                    </a:lnTo>
                    <a:cubicBezTo>
                      <a:pt x="45341" y="1462719"/>
                      <a:pt x="0" y="1417378"/>
                      <a:pt x="0" y="1361446"/>
                    </a:cubicBezTo>
                    <a:lnTo>
                      <a:pt x="0" y="101272"/>
                    </a:lnTo>
                    <a:cubicBezTo>
                      <a:pt x="0" y="45341"/>
                      <a:pt x="45341" y="0"/>
                      <a:pt x="101272" y="0"/>
                    </a:cubicBezTo>
                    <a:close/>
                  </a:path>
                </a:pathLst>
              </a:custGeom>
              <a:solidFill>
                <a:srgbClr val="FFFFFF"/>
              </a:solidFill>
            </p:spPr>
          </p:sp>
          <p:sp>
            <p:nvSpPr>
              <p:cNvPr id="4" name="TextBox 4"/>
              <p:cNvSpPr txBox="1"/>
              <p:nvPr/>
            </p:nvSpPr>
            <p:spPr>
              <a:xfrm>
                <a:off x="0" y="-38100"/>
                <a:ext cx="1239362" cy="1500819"/>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5335504" y="4331549"/>
              <a:ext cx="3240188" cy="1419363"/>
            </a:xfrm>
            <a:prstGeom prst="rect">
              <a:avLst/>
            </a:prstGeom>
          </p:spPr>
          <p:txBody>
            <a:bodyPr lIns="0" tIns="0" rIns="0" bIns="0" rtlCol="0" anchor="t">
              <a:spAutoFit/>
            </a:bodyPr>
            <a:lstStyle/>
            <a:p>
              <a:pPr marL="429306" lvl="1" indent="-214653">
                <a:lnSpc>
                  <a:spcPts val="2783"/>
                </a:lnSpc>
                <a:buFont typeface="Arial"/>
                <a:buChar char="•"/>
              </a:pPr>
              <a:r>
                <a:rPr lang="fr-FR" sz="1988" dirty="0">
                  <a:solidFill>
                    <a:srgbClr val="000000"/>
                  </a:solidFill>
                  <a:latin typeface="DM Sans"/>
                </a:rPr>
                <a:t>saisir les absences</a:t>
              </a:r>
            </a:p>
            <a:p>
              <a:pPr marL="429306" lvl="1" indent="-214653">
                <a:lnSpc>
                  <a:spcPts val="2783"/>
                </a:lnSpc>
                <a:buFont typeface="Arial"/>
                <a:buChar char="•"/>
              </a:pPr>
              <a:r>
                <a:rPr lang="fr-FR" sz="1988" dirty="0">
                  <a:solidFill>
                    <a:srgbClr val="000000"/>
                  </a:solidFill>
                  <a:latin typeface="DM Sans"/>
                </a:rPr>
                <a:t> modifier la saisie</a:t>
              </a:r>
              <a:endParaRPr lang="en-US" sz="1988" dirty="0">
                <a:solidFill>
                  <a:srgbClr val="000000"/>
                </a:solidFill>
                <a:latin typeface="DM Sans"/>
              </a:endParaRPr>
            </a:p>
          </p:txBody>
        </p:sp>
        <p:sp>
          <p:nvSpPr>
            <p:cNvPr id="30" name="TextBox 30"/>
            <p:cNvSpPr txBox="1"/>
            <p:nvPr/>
          </p:nvSpPr>
          <p:spPr>
            <a:xfrm>
              <a:off x="5559149" y="3283427"/>
              <a:ext cx="3477811" cy="948914"/>
            </a:xfrm>
            <a:prstGeom prst="rect">
              <a:avLst/>
            </a:prstGeom>
          </p:spPr>
          <p:txBody>
            <a:bodyPr wrap="square" lIns="0" tIns="0" rIns="0" bIns="0" rtlCol="0" anchor="t">
              <a:spAutoFit/>
            </a:bodyPr>
            <a:lstStyle/>
            <a:p>
              <a:pPr algn="l">
                <a:lnSpc>
                  <a:spcPts val="3776"/>
                </a:lnSpc>
              </a:pPr>
              <a:r>
                <a:rPr lang="en-US" sz="2697" dirty="0" err="1">
                  <a:solidFill>
                    <a:srgbClr val="000000"/>
                  </a:solidFill>
                  <a:latin typeface="Archivo Black"/>
                </a:rPr>
                <a:t>Partie</a:t>
              </a:r>
              <a:r>
                <a:rPr lang="en-US" sz="2697" dirty="0">
                  <a:solidFill>
                    <a:srgbClr val="000000"/>
                  </a:solidFill>
                  <a:latin typeface="Archivo Black"/>
                </a:rPr>
                <a:t> </a:t>
              </a:r>
            </a:p>
            <a:p>
              <a:pPr algn="l">
                <a:lnSpc>
                  <a:spcPts val="3776"/>
                </a:lnSpc>
              </a:pPr>
              <a:r>
                <a:rPr lang="en-US" sz="2697" dirty="0" err="1">
                  <a:solidFill>
                    <a:srgbClr val="000000"/>
                  </a:solidFill>
                  <a:latin typeface="Archivo Black"/>
                </a:rPr>
                <a:t>Formateur</a:t>
              </a:r>
              <a:endParaRPr lang="en-US" sz="2697" dirty="0">
                <a:solidFill>
                  <a:srgbClr val="000000"/>
                </a:solidFill>
                <a:latin typeface="Archivo Black"/>
              </a:endParaRPr>
            </a:p>
          </p:txBody>
        </p:sp>
        <p:sp>
          <p:nvSpPr>
            <p:cNvPr id="34" name="TextBox 34"/>
            <p:cNvSpPr txBox="1"/>
            <p:nvPr/>
          </p:nvSpPr>
          <p:spPr>
            <a:xfrm>
              <a:off x="5559150" y="2565657"/>
              <a:ext cx="660602" cy="779595"/>
            </a:xfrm>
            <a:prstGeom prst="rect">
              <a:avLst/>
            </a:prstGeom>
          </p:spPr>
          <p:txBody>
            <a:bodyPr lIns="0" tIns="0" rIns="0" bIns="0" rtlCol="0" anchor="t">
              <a:spAutoFit/>
            </a:bodyPr>
            <a:lstStyle/>
            <a:p>
              <a:pPr algn="l">
                <a:lnSpc>
                  <a:spcPts val="6380"/>
                </a:lnSpc>
              </a:pPr>
              <a:r>
                <a:rPr lang="en-US" sz="4557">
                  <a:solidFill>
                    <a:srgbClr val="000000"/>
                  </a:solidFill>
                  <a:latin typeface="Open Sans Bold"/>
                </a:rPr>
                <a:t>2</a:t>
              </a:r>
            </a:p>
          </p:txBody>
        </p:sp>
      </p:grpSp>
      <p:sp>
        <p:nvSpPr>
          <p:cNvPr id="37" name="TextBox 37"/>
          <p:cNvSpPr txBox="1"/>
          <p:nvPr/>
        </p:nvSpPr>
        <p:spPr>
          <a:xfrm>
            <a:off x="9670997"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 1</a:t>
            </a:r>
          </a:p>
        </p:txBody>
      </p:sp>
      <p:grpSp>
        <p:nvGrpSpPr>
          <p:cNvPr id="53" name="Groupe 52"/>
          <p:cNvGrpSpPr/>
          <p:nvPr/>
        </p:nvGrpSpPr>
        <p:grpSpPr>
          <a:xfrm>
            <a:off x="9695127" y="2388467"/>
            <a:ext cx="3600000" cy="4601407"/>
            <a:chOff x="5138189" y="2350367"/>
            <a:chExt cx="3898772" cy="4601407"/>
          </a:xfrm>
        </p:grpSpPr>
        <p:grpSp>
          <p:nvGrpSpPr>
            <p:cNvPr id="54" name="Group 2"/>
            <p:cNvGrpSpPr/>
            <p:nvPr/>
          </p:nvGrpSpPr>
          <p:grpSpPr>
            <a:xfrm>
              <a:off x="5138189" y="2350367"/>
              <a:ext cx="3898772" cy="4601407"/>
              <a:chOff x="0" y="0"/>
              <a:chExt cx="1239362" cy="1462719"/>
            </a:xfrm>
          </p:grpSpPr>
          <p:sp>
            <p:nvSpPr>
              <p:cNvPr id="58" name="Freeform 3"/>
              <p:cNvSpPr/>
              <p:nvPr/>
            </p:nvSpPr>
            <p:spPr>
              <a:xfrm>
                <a:off x="0" y="0"/>
                <a:ext cx="1239362" cy="1462719"/>
              </a:xfrm>
              <a:custGeom>
                <a:avLst/>
                <a:gdLst/>
                <a:ahLst/>
                <a:cxnLst/>
                <a:rect l="l" t="t" r="r" b="b"/>
                <a:pathLst>
                  <a:path w="1239362" h="1462719">
                    <a:moveTo>
                      <a:pt x="101272" y="0"/>
                    </a:moveTo>
                    <a:lnTo>
                      <a:pt x="1138089" y="0"/>
                    </a:lnTo>
                    <a:cubicBezTo>
                      <a:pt x="1194021" y="0"/>
                      <a:pt x="1239362" y="45341"/>
                      <a:pt x="1239362" y="101272"/>
                    </a:cubicBezTo>
                    <a:lnTo>
                      <a:pt x="1239362" y="1361446"/>
                    </a:lnTo>
                    <a:cubicBezTo>
                      <a:pt x="1239362" y="1417378"/>
                      <a:pt x="1194021" y="1462719"/>
                      <a:pt x="1138089" y="1462719"/>
                    </a:cubicBezTo>
                    <a:lnTo>
                      <a:pt x="101272" y="1462719"/>
                    </a:lnTo>
                    <a:cubicBezTo>
                      <a:pt x="45341" y="1462719"/>
                      <a:pt x="0" y="1417378"/>
                      <a:pt x="0" y="1361446"/>
                    </a:cubicBezTo>
                    <a:lnTo>
                      <a:pt x="0" y="101272"/>
                    </a:lnTo>
                    <a:cubicBezTo>
                      <a:pt x="0" y="45341"/>
                      <a:pt x="45341" y="0"/>
                      <a:pt x="101272" y="0"/>
                    </a:cubicBezTo>
                    <a:close/>
                  </a:path>
                </a:pathLst>
              </a:custGeom>
              <a:solidFill>
                <a:srgbClr val="FFFFFF"/>
              </a:solidFill>
            </p:spPr>
          </p:sp>
          <p:sp>
            <p:nvSpPr>
              <p:cNvPr id="59" name="TextBox 4"/>
              <p:cNvSpPr txBox="1"/>
              <p:nvPr/>
            </p:nvSpPr>
            <p:spPr>
              <a:xfrm>
                <a:off x="0" y="-38100"/>
                <a:ext cx="1239362" cy="1500819"/>
              </a:xfrm>
              <a:prstGeom prst="rect">
                <a:avLst/>
              </a:prstGeom>
            </p:spPr>
            <p:txBody>
              <a:bodyPr lIns="50800" tIns="50800" rIns="50800" bIns="50800" rtlCol="0" anchor="ctr"/>
              <a:lstStyle/>
              <a:p>
                <a:pPr algn="ctr">
                  <a:lnSpc>
                    <a:spcPts val="2659"/>
                  </a:lnSpc>
                  <a:spcBef>
                    <a:spcPct val="0"/>
                  </a:spcBef>
                </a:pPr>
                <a:endParaRPr/>
              </a:p>
            </p:txBody>
          </p:sp>
        </p:grpSp>
        <p:sp>
          <p:nvSpPr>
            <p:cNvPr id="55" name="TextBox 24"/>
            <p:cNvSpPr txBox="1"/>
            <p:nvPr/>
          </p:nvSpPr>
          <p:spPr>
            <a:xfrm>
              <a:off x="5335504" y="4331549"/>
              <a:ext cx="3240188" cy="701218"/>
            </a:xfrm>
            <a:prstGeom prst="rect">
              <a:avLst/>
            </a:prstGeom>
          </p:spPr>
          <p:txBody>
            <a:bodyPr lIns="0" tIns="0" rIns="0" bIns="0" rtlCol="0" anchor="t">
              <a:spAutoFit/>
            </a:bodyPr>
            <a:lstStyle/>
            <a:p>
              <a:pPr marL="429306" lvl="1" indent="-214653">
                <a:lnSpc>
                  <a:spcPts val="2783"/>
                </a:lnSpc>
                <a:buFont typeface="Arial"/>
                <a:buChar char="•"/>
              </a:pPr>
              <a:r>
                <a:rPr lang="fr-FR" sz="1988" dirty="0">
                  <a:solidFill>
                    <a:srgbClr val="000000"/>
                  </a:solidFill>
                  <a:latin typeface="DM Sans"/>
                </a:rPr>
                <a:t>gérer les absences des stagiaires</a:t>
              </a:r>
            </a:p>
          </p:txBody>
        </p:sp>
        <p:sp>
          <p:nvSpPr>
            <p:cNvPr id="56" name="TextBox 30"/>
            <p:cNvSpPr txBox="1"/>
            <p:nvPr/>
          </p:nvSpPr>
          <p:spPr>
            <a:xfrm>
              <a:off x="5559149" y="3283427"/>
              <a:ext cx="3477811" cy="974626"/>
            </a:xfrm>
            <a:prstGeom prst="rect">
              <a:avLst/>
            </a:prstGeom>
          </p:spPr>
          <p:txBody>
            <a:bodyPr wrap="square" lIns="0" tIns="0" rIns="0" bIns="0" rtlCol="0" anchor="t">
              <a:spAutoFit/>
            </a:bodyPr>
            <a:lstStyle/>
            <a:p>
              <a:pPr algn="l">
                <a:lnSpc>
                  <a:spcPts val="3776"/>
                </a:lnSpc>
              </a:pPr>
              <a:r>
                <a:rPr lang="en-US" sz="2697" dirty="0" err="1">
                  <a:solidFill>
                    <a:srgbClr val="000000"/>
                  </a:solidFill>
                  <a:latin typeface="Archivo Black"/>
                </a:rPr>
                <a:t>Partie</a:t>
              </a:r>
              <a:r>
                <a:rPr lang="en-US" sz="2697" dirty="0">
                  <a:solidFill>
                    <a:srgbClr val="000000"/>
                  </a:solidFill>
                  <a:latin typeface="Archivo Black"/>
                </a:rPr>
                <a:t> </a:t>
              </a:r>
            </a:p>
            <a:p>
              <a:pPr algn="l">
                <a:lnSpc>
                  <a:spcPts val="3776"/>
                </a:lnSpc>
              </a:pPr>
              <a:r>
                <a:rPr lang="en-US" sz="2697" dirty="0" err="1">
                  <a:solidFill>
                    <a:srgbClr val="000000"/>
                  </a:solidFill>
                  <a:latin typeface="Archivo Black"/>
                </a:rPr>
                <a:t>Gestionnaire</a:t>
              </a:r>
              <a:endParaRPr lang="en-US" sz="2697" dirty="0">
                <a:solidFill>
                  <a:srgbClr val="000000"/>
                </a:solidFill>
                <a:latin typeface="Archivo Black"/>
              </a:endParaRPr>
            </a:p>
          </p:txBody>
        </p:sp>
        <p:sp>
          <p:nvSpPr>
            <p:cNvPr id="57" name="TextBox 34"/>
            <p:cNvSpPr txBox="1"/>
            <p:nvPr/>
          </p:nvSpPr>
          <p:spPr>
            <a:xfrm>
              <a:off x="5559150" y="2565657"/>
              <a:ext cx="660602" cy="779595"/>
            </a:xfrm>
            <a:prstGeom prst="rect">
              <a:avLst/>
            </a:prstGeom>
          </p:spPr>
          <p:txBody>
            <a:bodyPr lIns="0" tIns="0" rIns="0" bIns="0" rtlCol="0" anchor="t">
              <a:spAutoFit/>
            </a:bodyPr>
            <a:lstStyle/>
            <a:p>
              <a:pPr algn="l">
                <a:lnSpc>
                  <a:spcPts val="6380"/>
                </a:lnSpc>
              </a:pPr>
              <a:r>
                <a:rPr lang="en-US" sz="4557" dirty="0">
                  <a:solidFill>
                    <a:srgbClr val="000000"/>
                  </a:solidFill>
                  <a:latin typeface="Open Sans Bold"/>
                </a:rPr>
                <a:t>3</a:t>
              </a:r>
            </a:p>
          </p:txBody>
        </p:sp>
      </p:grpSp>
      <p:grpSp>
        <p:nvGrpSpPr>
          <p:cNvPr id="60" name="Groupe 59"/>
          <p:cNvGrpSpPr/>
          <p:nvPr/>
        </p:nvGrpSpPr>
        <p:grpSpPr>
          <a:xfrm>
            <a:off x="14325600" y="2350367"/>
            <a:ext cx="3600000" cy="4601407"/>
            <a:chOff x="5138189" y="2350367"/>
            <a:chExt cx="3898772" cy="4601407"/>
          </a:xfrm>
        </p:grpSpPr>
        <p:grpSp>
          <p:nvGrpSpPr>
            <p:cNvPr id="61" name="Group 2"/>
            <p:cNvGrpSpPr/>
            <p:nvPr/>
          </p:nvGrpSpPr>
          <p:grpSpPr>
            <a:xfrm>
              <a:off x="5138189" y="2350367"/>
              <a:ext cx="3898772" cy="4601407"/>
              <a:chOff x="0" y="0"/>
              <a:chExt cx="1239362" cy="1462719"/>
            </a:xfrm>
          </p:grpSpPr>
          <p:sp>
            <p:nvSpPr>
              <p:cNvPr id="65" name="Freeform 3"/>
              <p:cNvSpPr/>
              <p:nvPr/>
            </p:nvSpPr>
            <p:spPr>
              <a:xfrm>
                <a:off x="0" y="0"/>
                <a:ext cx="1239362" cy="1462719"/>
              </a:xfrm>
              <a:custGeom>
                <a:avLst/>
                <a:gdLst/>
                <a:ahLst/>
                <a:cxnLst/>
                <a:rect l="l" t="t" r="r" b="b"/>
                <a:pathLst>
                  <a:path w="1239362" h="1462719">
                    <a:moveTo>
                      <a:pt x="101272" y="0"/>
                    </a:moveTo>
                    <a:lnTo>
                      <a:pt x="1138089" y="0"/>
                    </a:lnTo>
                    <a:cubicBezTo>
                      <a:pt x="1194021" y="0"/>
                      <a:pt x="1239362" y="45341"/>
                      <a:pt x="1239362" y="101272"/>
                    </a:cubicBezTo>
                    <a:lnTo>
                      <a:pt x="1239362" y="1361446"/>
                    </a:lnTo>
                    <a:cubicBezTo>
                      <a:pt x="1239362" y="1417378"/>
                      <a:pt x="1194021" y="1462719"/>
                      <a:pt x="1138089" y="1462719"/>
                    </a:cubicBezTo>
                    <a:lnTo>
                      <a:pt x="101272" y="1462719"/>
                    </a:lnTo>
                    <a:cubicBezTo>
                      <a:pt x="45341" y="1462719"/>
                      <a:pt x="0" y="1417378"/>
                      <a:pt x="0" y="1361446"/>
                    </a:cubicBezTo>
                    <a:lnTo>
                      <a:pt x="0" y="101272"/>
                    </a:lnTo>
                    <a:cubicBezTo>
                      <a:pt x="0" y="45341"/>
                      <a:pt x="45341" y="0"/>
                      <a:pt x="101272" y="0"/>
                    </a:cubicBezTo>
                    <a:close/>
                  </a:path>
                </a:pathLst>
              </a:custGeom>
              <a:solidFill>
                <a:srgbClr val="FFFFFF"/>
              </a:solidFill>
            </p:spPr>
          </p:sp>
          <p:sp>
            <p:nvSpPr>
              <p:cNvPr id="66" name="TextBox 4"/>
              <p:cNvSpPr txBox="1"/>
              <p:nvPr/>
            </p:nvSpPr>
            <p:spPr>
              <a:xfrm>
                <a:off x="0" y="-38100"/>
                <a:ext cx="1239362" cy="1500819"/>
              </a:xfrm>
              <a:prstGeom prst="rect">
                <a:avLst/>
              </a:prstGeom>
            </p:spPr>
            <p:txBody>
              <a:bodyPr lIns="50800" tIns="50800" rIns="50800" bIns="50800" rtlCol="0" anchor="ctr"/>
              <a:lstStyle/>
              <a:p>
                <a:pPr algn="ctr">
                  <a:lnSpc>
                    <a:spcPts val="2659"/>
                  </a:lnSpc>
                  <a:spcBef>
                    <a:spcPct val="0"/>
                  </a:spcBef>
                </a:pPr>
                <a:endParaRPr/>
              </a:p>
            </p:txBody>
          </p:sp>
        </p:grpSp>
        <p:sp>
          <p:nvSpPr>
            <p:cNvPr id="62" name="TextBox 24"/>
            <p:cNvSpPr txBox="1"/>
            <p:nvPr/>
          </p:nvSpPr>
          <p:spPr>
            <a:xfrm>
              <a:off x="5335504" y="4331549"/>
              <a:ext cx="3701456" cy="1077218"/>
            </a:xfrm>
            <a:prstGeom prst="rect">
              <a:avLst/>
            </a:prstGeom>
          </p:spPr>
          <p:txBody>
            <a:bodyPr wrap="square" lIns="0" tIns="0" rIns="0" bIns="0" rtlCol="0" anchor="t">
              <a:spAutoFit/>
            </a:bodyPr>
            <a:lstStyle/>
            <a:p>
              <a:pPr marL="429306" lvl="1" indent="-214653">
                <a:lnSpc>
                  <a:spcPts val="2783"/>
                </a:lnSpc>
                <a:buFont typeface="Arial"/>
                <a:buChar char="•"/>
              </a:pPr>
              <a:r>
                <a:rPr lang="fr-FR" sz="1988" dirty="0">
                  <a:solidFill>
                    <a:srgbClr val="000000"/>
                  </a:solidFill>
                  <a:latin typeface="DM Sans"/>
                </a:rPr>
                <a:t>insertion de l’emplois.</a:t>
              </a:r>
            </a:p>
            <a:p>
              <a:pPr marL="429306" lvl="1" indent="-214653">
                <a:lnSpc>
                  <a:spcPts val="2783"/>
                </a:lnSpc>
                <a:buFont typeface="Arial"/>
                <a:buChar char="•"/>
              </a:pPr>
              <a:r>
                <a:rPr lang="fr-FR" sz="1988" dirty="0">
                  <a:solidFill>
                    <a:srgbClr val="000000"/>
                  </a:solidFill>
                  <a:latin typeface="DM Sans"/>
                </a:rPr>
                <a:t>Modification suppression.</a:t>
              </a:r>
            </a:p>
          </p:txBody>
        </p:sp>
        <p:sp>
          <p:nvSpPr>
            <p:cNvPr id="63" name="TextBox 30"/>
            <p:cNvSpPr txBox="1"/>
            <p:nvPr/>
          </p:nvSpPr>
          <p:spPr>
            <a:xfrm>
              <a:off x="5559149" y="3283427"/>
              <a:ext cx="3477811" cy="974626"/>
            </a:xfrm>
            <a:prstGeom prst="rect">
              <a:avLst/>
            </a:prstGeom>
          </p:spPr>
          <p:txBody>
            <a:bodyPr wrap="square" lIns="0" tIns="0" rIns="0" bIns="0" rtlCol="0" anchor="t">
              <a:spAutoFit/>
            </a:bodyPr>
            <a:lstStyle/>
            <a:p>
              <a:pPr algn="l">
                <a:lnSpc>
                  <a:spcPts val="3776"/>
                </a:lnSpc>
              </a:pPr>
              <a:r>
                <a:rPr lang="en-US" sz="2697" dirty="0" err="1">
                  <a:solidFill>
                    <a:srgbClr val="000000"/>
                  </a:solidFill>
                  <a:latin typeface="Archivo Black"/>
                </a:rPr>
                <a:t>Partie</a:t>
              </a:r>
              <a:r>
                <a:rPr lang="en-US" sz="2697" dirty="0">
                  <a:solidFill>
                    <a:srgbClr val="000000"/>
                  </a:solidFill>
                  <a:latin typeface="Archivo Black"/>
                </a:rPr>
                <a:t> </a:t>
              </a:r>
            </a:p>
            <a:p>
              <a:pPr algn="l">
                <a:lnSpc>
                  <a:spcPts val="3776"/>
                </a:lnSpc>
              </a:pPr>
              <a:r>
                <a:rPr lang="en-US" sz="2697" dirty="0" err="1">
                  <a:solidFill>
                    <a:srgbClr val="000000"/>
                  </a:solidFill>
                  <a:latin typeface="Archivo Black"/>
                </a:rPr>
                <a:t>Directeur</a:t>
              </a:r>
              <a:endParaRPr lang="en-US" sz="2697" dirty="0">
                <a:solidFill>
                  <a:srgbClr val="000000"/>
                </a:solidFill>
                <a:latin typeface="Archivo Black"/>
              </a:endParaRPr>
            </a:p>
          </p:txBody>
        </p:sp>
        <p:sp>
          <p:nvSpPr>
            <p:cNvPr id="64" name="TextBox 34"/>
            <p:cNvSpPr txBox="1"/>
            <p:nvPr/>
          </p:nvSpPr>
          <p:spPr>
            <a:xfrm>
              <a:off x="5559150" y="2565657"/>
              <a:ext cx="660602" cy="779595"/>
            </a:xfrm>
            <a:prstGeom prst="rect">
              <a:avLst/>
            </a:prstGeom>
          </p:spPr>
          <p:txBody>
            <a:bodyPr lIns="0" tIns="0" rIns="0" bIns="0" rtlCol="0" anchor="t">
              <a:spAutoFit/>
            </a:bodyPr>
            <a:lstStyle/>
            <a:p>
              <a:pPr algn="l">
                <a:lnSpc>
                  <a:spcPts val="6380"/>
                </a:lnSpc>
              </a:pPr>
              <a:r>
                <a:rPr lang="en-US" sz="4557" dirty="0">
                  <a:solidFill>
                    <a:srgbClr val="000000"/>
                  </a:solidFill>
                  <a:latin typeface="Open Sans Bold"/>
                </a:rPr>
                <a:t>4</a:t>
              </a:r>
            </a:p>
          </p:txBody>
        </p:sp>
      </p:grpSp>
      <p:grpSp>
        <p:nvGrpSpPr>
          <p:cNvPr id="74" name="Groupe 73"/>
          <p:cNvGrpSpPr/>
          <p:nvPr/>
        </p:nvGrpSpPr>
        <p:grpSpPr>
          <a:xfrm>
            <a:off x="11843294" y="7294947"/>
            <a:ext cx="4692106" cy="2351930"/>
            <a:chOff x="1028700" y="7211997"/>
            <a:chExt cx="3898772" cy="1970103"/>
          </a:xfrm>
        </p:grpSpPr>
        <p:grpSp>
          <p:nvGrpSpPr>
            <p:cNvPr id="75" name="Group 11"/>
            <p:cNvGrpSpPr/>
            <p:nvPr/>
          </p:nvGrpSpPr>
          <p:grpSpPr>
            <a:xfrm>
              <a:off x="1028700" y="7211997"/>
              <a:ext cx="3898772" cy="1970103"/>
              <a:chOff x="0" y="0"/>
              <a:chExt cx="1239362" cy="626266"/>
            </a:xfrm>
          </p:grpSpPr>
          <p:sp>
            <p:nvSpPr>
              <p:cNvPr id="78" name="Freeform 12"/>
              <p:cNvSpPr/>
              <p:nvPr/>
            </p:nvSpPr>
            <p:spPr>
              <a:xfrm>
                <a:off x="0" y="0"/>
                <a:ext cx="1239362" cy="626266"/>
              </a:xfrm>
              <a:custGeom>
                <a:avLst/>
                <a:gdLst/>
                <a:ahLst/>
                <a:cxnLst/>
                <a:rect l="l" t="t" r="r" b="b"/>
                <a:pathLst>
                  <a:path w="1239362" h="626266">
                    <a:moveTo>
                      <a:pt x="101272" y="0"/>
                    </a:moveTo>
                    <a:lnTo>
                      <a:pt x="1138089" y="0"/>
                    </a:lnTo>
                    <a:cubicBezTo>
                      <a:pt x="1194021" y="0"/>
                      <a:pt x="1239362" y="45341"/>
                      <a:pt x="1239362" y="101272"/>
                    </a:cubicBezTo>
                    <a:lnTo>
                      <a:pt x="1239362" y="524994"/>
                    </a:lnTo>
                    <a:cubicBezTo>
                      <a:pt x="1239362" y="580925"/>
                      <a:pt x="1194021" y="626266"/>
                      <a:pt x="1138089" y="626266"/>
                    </a:cubicBezTo>
                    <a:lnTo>
                      <a:pt x="101272" y="626266"/>
                    </a:lnTo>
                    <a:cubicBezTo>
                      <a:pt x="45341" y="626266"/>
                      <a:pt x="0" y="580925"/>
                      <a:pt x="0" y="524994"/>
                    </a:cubicBezTo>
                    <a:lnTo>
                      <a:pt x="0" y="101272"/>
                    </a:lnTo>
                    <a:cubicBezTo>
                      <a:pt x="0" y="45341"/>
                      <a:pt x="45341" y="0"/>
                      <a:pt x="101272" y="0"/>
                    </a:cubicBezTo>
                    <a:close/>
                  </a:path>
                </a:pathLst>
              </a:custGeom>
              <a:solidFill>
                <a:srgbClr val="FFFFFF"/>
              </a:solidFill>
            </p:spPr>
          </p:sp>
          <p:sp>
            <p:nvSpPr>
              <p:cNvPr id="79" name="TextBox 13"/>
              <p:cNvSpPr txBox="1"/>
              <p:nvPr/>
            </p:nvSpPr>
            <p:spPr>
              <a:xfrm>
                <a:off x="0" y="-38100"/>
                <a:ext cx="1239362" cy="664366"/>
              </a:xfrm>
              <a:prstGeom prst="rect">
                <a:avLst/>
              </a:prstGeom>
            </p:spPr>
            <p:txBody>
              <a:bodyPr lIns="50800" tIns="50800" rIns="50800" bIns="50800" rtlCol="0" anchor="ctr"/>
              <a:lstStyle/>
              <a:p>
                <a:pPr algn="ctr">
                  <a:lnSpc>
                    <a:spcPts val="2659"/>
                  </a:lnSpc>
                  <a:spcBef>
                    <a:spcPct val="0"/>
                  </a:spcBef>
                </a:pPr>
                <a:endParaRPr/>
              </a:p>
            </p:txBody>
          </p:sp>
        </p:grpSp>
        <p:sp>
          <p:nvSpPr>
            <p:cNvPr id="76" name="TextBox 22"/>
            <p:cNvSpPr txBox="1"/>
            <p:nvPr/>
          </p:nvSpPr>
          <p:spPr>
            <a:xfrm>
              <a:off x="1289528" y="8092316"/>
              <a:ext cx="2847183" cy="701218"/>
            </a:xfrm>
            <a:prstGeom prst="rect">
              <a:avLst/>
            </a:prstGeom>
          </p:spPr>
          <p:txBody>
            <a:bodyPr lIns="0" tIns="0" rIns="0" bIns="0" rtlCol="0" anchor="t">
              <a:spAutoFit/>
            </a:bodyPr>
            <a:lstStyle/>
            <a:p>
              <a:pPr marL="429306" lvl="1" indent="-214653" algn="l">
                <a:lnSpc>
                  <a:spcPts val="2783"/>
                </a:lnSpc>
                <a:buFont typeface="Arial"/>
                <a:buChar char="•"/>
              </a:pPr>
              <a:r>
                <a:rPr lang="en-US" sz="1988" dirty="0" err="1">
                  <a:solidFill>
                    <a:srgbClr val="000000"/>
                  </a:solidFill>
                  <a:latin typeface="DM Sans"/>
                </a:rPr>
                <a:t>Bilan</a:t>
              </a:r>
              <a:r>
                <a:rPr lang="en-US" sz="1988" dirty="0">
                  <a:solidFill>
                    <a:srgbClr val="000000"/>
                  </a:solidFill>
                  <a:latin typeface="DM Sans"/>
                </a:rPr>
                <a:t> global du projet</a:t>
              </a:r>
            </a:p>
          </p:txBody>
        </p:sp>
        <p:sp>
          <p:nvSpPr>
            <p:cNvPr id="77" name="TextBox 28"/>
            <p:cNvSpPr txBox="1"/>
            <p:nvPr/>
          </p:nvSpPr>
          <p:spPr>
            <a:xfrm>
              <a:off x="1513174" y="7558839"/>
              <a:ext cx="2413869" cy="462140"/>
            </a:xfrm>
            <a:prstGeom prst="rect">
              <a:avLst/>
            </a:prstGeom>
          </p:spPr>
          <p:txBody>
            <a:bodyPr lIns="0" tIns="0" rIns="0" bIns="0" rtlCol="0" anchor="t">
              <a:spAutoFit/>
            </a:bodyPr>
            <a:lstStyle/>
            <a:p>
              <a:pPr algn="l">
                <a:lnSpc>
                  <a:spcPts val="3776"/>
                </a:lnSpc>
              </a:pPr>
              <a:r>
                <a:rPr lang="en-US" sz="2697">
                  <a:solidFill>
                    <a:srgbClr val="000000"/>
                  </a:solidFill>
                  <a:latin typeface="Archivo Black"/>
                </a:rPr>
                <a:t>Conclusion</a:t>
              </a:r>
            </a:p>
          </p:txBody>
        </p:sp>
      </p:grpSp>
      <p:grpSp>
        <p:nvGrpSpPr>
          <p:cNvPr id="80" name="Groupe 79"/>
          <p:cNvGrpSpPr/>
          <p:nvPr/>
        </p:nvGrpSpPr>
        <p:grpSpPr>
          <a:xfrm>
            <a:off x="6380429" y="7316902"/>
            <a:ext cx="5332450" cy="2329975"/>
            <a:chOff x="1028700" y="7211997"/>
            <a:chExt cx="4572215" cy="2295130"/>
          </a:xfrm>
        </p:grpSpPr>
        <p:sp>
          <p:nvSpPr>
            <p:cNvPr id="81" name="Freeform 12"/>
            <p:cNvSpPr/>
            <p:nvPr/>
          </p:nvSpPr>
          <p:spPr>
            <a:xfrm>
              <a:off x="1028700" y="7211997"/>
              <a:ext cx="4395001" cy="2249998"/>
            </a:xfrm>
            <a:custGeom>
              <a:avLst/>
              <a:gdLst/>
              <a:ahLst/>
              <a:cxnLst/>
              <a:rect l="l" t="t" r="r" b="b"/>
              <a:pathLst>
                <a:path w="1239362" h="626266">
                  <a:moveTo>
                    <a:pt x="101272" y="0"/>
                  </a:moveTo>
                  <a:lnTo>
                    <a:pt x="1138089" y="0"/>
                  </a:lnTo>
                  <a:cubicBezTo>
                    <a:pt x="1194021" y="0"/>
                    <a:pt x="1239362" y="45341"/>
                    <a:pt x="1239362" y="101272"/>
                  </a:cubicBezTo>
                  <a:lnTo>
                    <a:pt x="1239362" y="524994"/>
                  </a:lnTo>
                  <a:cubicBezTo>
                    <a:pt x="1239362" y="580925"/>
                    <a:pt x="1194021" y="626266"/>
                    <a:pt x="1138089" y="626266"/>
                  </a:cubicBezTo>
                  <a:lnTo>
                    <a:pt x="101272" y="626266"/>
                  </a:lnTo>
                  <a:cubicBezTo>
                    <a:pt x="45341" y="626266"/>
                    <a:pt x="0" y="580925"/>
                    <a:pt x="0" y="524994"/>
                  </a:cubicBezTo>
                  <a:lnTo>
                    <a:pt x="0" y="101272"/>
                  </a:lnTo>
                  <a:cubicBezTo>
                    <a:pt x="0" y="45341"/>
                    <a:pt x="45341" y="0"/>
                    <a:pt x="101272" y="0"/>
                  </a:cubicBezTo>
                  <a:close/>
                </a:path>
              </a:pathLst>
            </a:custGeom>
            <a:solidFill>
              <a:srgbClr val="FFFFFF"/>
            </a:solidFill>
          </p:spPr>
        </p:sp>
        <p:sp>
          <p:nvSpPr>
            <p:cNvPr id="83" name="TextBox 28"/>
            <p:cNvSpPr txBox="1"/>
            <p:nvPr/>
          </p:nvSpPr>
          <p:spPr>
            <a:xfrm>
              <a:off x="1067169" y="7507433"/>
              <a:ext cx="4533746" cy="974625"/>
            </a:xfrm>
            <a:prstGeom prst="rect">
              <a:avLst/>
            </a:prstGeom>
          </p:spPr>
          <p:txBody>
            <a:bodyPr wrap="square" lIns="0" tIns="0" rIns="0" bIns="0" rtlCol="0" anchor="t">
              <a:spAutoFit/>
            </a:bodyPr>
            <a:lstStyle/>
            <a:p>
              <a:pPr>
                <a:lnSpc>
                  <a:spcPts val="3776"/>
                </a:lnSpc>
              </a:pPr>
              <a:r>
                <a:rPr lang="en-US" sz="2697" dirty="0">
                  <a:solidFill>
                    <a:srgbClr val="000000"/>
                  </a:solidFill>
                  <a:latin typeface="Archivo Black"/>
                </a:rPr>
                <a:t>Difficultés et Extensions </a:t>
              </a:r>
            </a:p>
            <a:p>
              <a:pPr>
                <a:lnSpc>
                  <a:spcPts val="3776"/>
                </a:lnSpc>
              </a:pPr>
              <a:endParaRPr lang="en-US" sz="2697" dirty="0">
                <a:solidFill>
                  <a:srgbClr val="000000"/>
                </a:solidFill>
                <a:latin typeface="Archivo Black"/>
              </a:endParaRPr>
            </a:p>
          </p:txBody>
        </p:sp>
        <p:sp>
          <p:nvSpPr>
            <p:cNvPr id="82" name="TextBox 22"/>
            <p:cNvSpPr txBox="1"/>
            <p:nvPr/>
          </p:nvSpPr>
          <p:spPr>
            <a:xfrm>
              <a:off x="1289528" y="8092316"/>
              <a:ext cx="2847183" cy="1414811"/>
            </a:xfrm>
            <a:prstGeom prst="rect">
              <a:avLst/>
            </a:prstGeom>
          </p:spPr>
          <p:txBody>
            <a:bodyPr lIns="0" tIns="0" rIns="0" bIns="0" rtlCol="0" anchor="t">
              <a:spAutoFit/>
            </a:bodyPr>
            <a:lstStyle/>
            <a:p>
              <a:pPr marL="429306" lvl="1" indent="-214653">
                <a:lnSpc>
                  <a:spcPts val="2783"/>
                </a:lnSpc>
                <a:buFont typeface="Arial"/>
                <a:buChar char="•"/>
              </a:pPr>
              <a:r>
                <a:rPr lang="en-US" sz="1988" dirty="0">
                  <a:solidFill>
                    <a:srgbClr val="000000"/>
                  </a:solidFill>
                  <a:latin typeface="DM Sans"/>
                </a:rPr>
                <a:t>Extensions Future</a:t>
              </a:r>
            </a:p>
            <a:p>
              <a:pPr marL="429306" lvl="1" indent="-214653">
                <a:lnSpc>
                  <a:spcPts val="2783"/>
                </a:lnSpc>
                <a:buFont typeface="Arial"/>
                <a:buChar char="•"/>
              </a:pPr>
              <a:r>
                <a:rPr lang="en-US" sz="1988" dirty="0" err="1">
                  <a:solidFill>
                    <a:srgbClr val="000000"/>
                  </a:solidFill>
                  <a:latin typeface="DM Sans"/>
                </a:rPr>
                <a:t>Défis</a:t>
              </a:r>
              <a:r>
                <a:rPr lang="en-US" sz="1988" dirty="0">
                  <a:solidFill>
                    <a:srgbClr val="000000"/>
                  </a:solidFill>
                  <a:latin typeface="DM Sans"/>
                </a:rPr>
                <a:t> et Solutions</a:t>
              </a:r>
            </a:p>
            <a:p>
              <a:pPr marL="429306" lvl="1" indent="-214653">
                <a:lnSpc>
                  <a:spcPts val="2783"/>
                </a:lnSpc>
                <a:buFont typeface="Arial"/>
                <a:buChar char="•"/>
              </a:pPr>
              <a:endParaRPr lang="en-US" sz="1988" dirty="0">
                <a:solidFill>
                  <a:srgbClr val="000000"/>
                </a:solidFill>
                <a:latin typeface="DM Sans"/>
              </a:endParaRPr>
            </a:p>
            <a:p>
              <a:pPr marL="429306" lvl="1" indent="-214653" algn="l">
                <a:lnSpc>
                  <a:spcPts val="2783"/>
                </a:lnSpc>
                <a:buFont typeface="Arial"/>
                <a:buChar char="•"/>
              </a:pPr>
              <a:endParaRPr lang="en-US" sz="1988" dirty="0">
                <a:solidFill>
                  <a:srgbClr val="000000"/>
                </a:solidFill>
                <a:latin typeface="DM Sans"/>
              </a:endParaRPr>
            </a:p>
          </p:txBody>
        </p:sp>
      </p:gr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15630"/>
            <a:ext cx="8666427" cy="1112382"/>
          </a:xfrm>
          <a:prstGeom prst="rect">
            <a:avLst/>
          </a:prstGeom>
        </p:spPr>
        <p:txBody>
          <a:bodyPr lIns="0" tIns="0" rIns="0" bIns="0" rtlCol="0" anchor="t">
            <a:spAutoFit/>
          </a:bodyPr>
          <a:lstStyle/>
          <a:p>
            <a:pPr algn="l">
              <a:lnSpc>
                <a:spcPts val="9037"/>
              </a:lnSpc>
            </a:pPr>
            <a:r>
              <a:rPr lang="en-US" sz="6455">
                <a:solidFill>
                  <a:srgbClr val="000000"/>
                </a:solidFill>
                <a:latin typeface="Archivo Black"/>
              </a:rPr>
              <a:t>Introduction</a:t>
            </a:r>
          </a:p>
        </p:txBody>
      </p:sp>
      <p:sp>
        <p:nvSpPr>
          <p:cNvPr id="3" name="TextBox 3"/>
          <p:cNvSpPr txBox="1"/>
          <p:nvPr/>
        </p:nvSpPr>
        <p:spPr>
          <a:xfrm>
            <a:off x="1028700" y="3233081"/>
            <a:ext cx="6919031" cy="3271473"/>
          </a:xfrm>
          <a:prstGeom prst="rect">
            <a:avLst/>
          </a:prstGeom>
        </p:spPr>
        <p:txBody>
          <a:bodyPr lIns="0" tIns="0" rIns="0" bIns="0" rtlCol="0" anchor="t">
            <a:spAutoFit/>
          </a:bodyPr>
          <a:lstStyle/>
          <a:p>
            <a:pPr algn="just">
              <a:lnSpc>
                <a:spcPts val="4322"/>
              </a:lnSpc>
            </a:pPr>
            <a:r>
              <a:rPr lang="fr-FR" sz="2800" dirty="0"/>
              <a:t>Ce rapport présente un aperçu du projet de gestion des absences des stagiaires de l'ISMO Tétouan, en décrivant ses fonctionnalités, sa planification, la gestion de l'équipe, la réalisation, les difficultés rencontrées et les extensions possibles.</a:t>
            </a:r>
            <a:endParaRPr lang="en-US" sz="2667" dirty="0">
              <a:solidFill>
                <a:srgbClr val="000000"/>
              </a:solidFill>
              <a:latin typeface="DM Sans"/>
            </a:endParaRPr>
          </a:p>
        </p:txBody>
      </p:sp>
      <p:sp>
        <p:nvSpPr>
          <p:cNvPr id="4" name="Freeform 4"/>
          <p:cNvSpPr/>
          <p:nvPr/>
        </p:nvSpPr>
        <p:spPr>
          <a:xfrm>
            <a:off x="9695127" y="1953692"/>
            <a:ext cx="7465508" cy="6379616"/>
          </a:xfrm>
          <a:custGeom>
            <a:avLst/>
            <a:gdLst/>
            <a:ahLst/>
            <a:cxnLst/>
            <a:rect l="l" t="t" r="r" b="b"/>
            <a:pathLst>
              <a:path w="7465508" h="6379616">
                <a:moveTo>
                  <a:pt x="0" y="0"/>
                </a:moveTo>
                <a:lnTo>
                  <a:pt x="7465508" y="0"/>
                </a:lnTo>
                <a:lnTo>
                  <a:pt x="7465508" y="6379616"/>
                </a:lnTo>
                <a:lnTo>
                  <a:pt x="0" y="637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806587"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 2</a:t>
            </a: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4640" t="-13727" b="-33625"/>
            </a:stretch>
          </a:blipFill>
        </p:spPr>
      </p:sp>
      <p:sp>
        <p:nvSpPr>
          <p:cNvPr id="7" name="TextBox 7"/>
          <p:cNvSpPr txBox="1"/>
          <p:nvPr/>
        </p:nvSpPr>
        <p:spPr>
          <a:xfrm>
            <a:off x="1028700" y="895350"/>
            <a:ext cx="11720051" cy="1112382"/>
          </a:xfrm>
          <a:prstGeom prst="rect">
            <a:avLst/>
          </a:prstGeom>
        </p:spPr>
        <p:txBody>
          <a:bodyPr lIns="0" tIns="0" rIns="0" bIns="0" rtlCol="0" anchor="t">
            <a:spAutoFit/>
          </a:bodyPr>
          <a:lstStyle/>
          <a:p>
            <a:pPr algn="l">
              <a:lnSpc>
                <a:spcPts val="9037"/>
              </a:lnSpc>
            </a:pPr>
            <a:r>
              <a:rPr lang="en-US" sz="6455" dirty="0">
                <a:solidFill>
                  <a:srgbClr val="000000"/>
                </a:solidFill>
                <a:latin typeface="Archivo Black"/>
              </a:rPr>
              <a:t>MCD</a:t>
            </a:r>
          </a:p>
        </p:txBody>
      </p:sp>
      <p:sp>
        <p:nvSpPr>
          <p:cNvPr id="11" name="TextBox 11"/>
          <p:cNvSpPr txBox="1"/>
          <p:nvPr/>
        </p:nvSpPr>
        <p:spPr>
          <a:xfrm>
            <a:off x="9755267"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3</a:t>
            </a:r>
          </a:p>
        </p:txBody>
      </p:sp>
      <p:sp>
        <p:nvSpPr>
          <p:cNvPr id="12" name="AutoShape 12"/>
          <p:cNvSpPr/>
          <p:nvPr/>
        </p:nvSpPr>
        <p:spPr>
          <a:xfrm>
            <a:off x="1028700" y="2348341"/>
            <a:ext cx="18016813" cy="0"/>
          </a:xfrm>
          <a:prstGeom prst="line">
            <a:avLst/>
          </a:prstGeom>
          <a:ln w="85725" cap="flat">
            <a:solidFill>
              <a:srgbClr val="000000"/>
            </a:solidFill>
            <a:prstDash val="solid"/>
            <a:headEnd type="none" w="sm" len="sm"/>
            <a:tailEnd type="none" w="sm" len="sm"/>
          </a:ln>
        </p:spPr>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688951"/>
            <a:ext cx="16192500" cy="6569349"/>
          </a:xfrm>
          <a:prstGeom prst="rect">
            <a:avLst/>
          </a:prstGeom>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4640" t="-13727" b="-33625"/>
            </a:stretch>
          </a:blipFill>
        </p:spPr>
      </p:sp>
      <p:sp>
        <p:nvSpPr>
          <p:cNvPr id="7" name="TextBox 7"/>
          <p:cNvSpPr txBox="1"/>
          <p:nvPr/>
        </p:nvSpPr>
        <p:spPr>
          <a:xfrm>
            <a:off x="1028700" y="895350"/>
            <a:ext cx="11720051" cy="1112382"/>
          </a:xfrm>
          <a:prstGeom prst="rect">
            <a:avLst/>
          </a:prstGeom>
        </p:spPr>
        <p:txBody>
          <a:bodyPr lIns="0" tIns="0" rIns="0" bIns="0" rtlCol="0" anchor="t">
            <a:spAutoFit/>
          </a:bodyPr>
          <a:lstStyle/>
          <a:p>
            <a:pPr algn="l">
              <a:lnSpc>
                <a:spcPts val="9037"/>
              </a:lnSpc>
            </a:pPr>
            <a:r>
              <a:rPr lang="en-US" sz="6455" dirty="0">
                <a:solidFill>
                  <a:srgbClr val="000000"/>
                </a:solidFill>
                <a:latin typeface="Archivo Black"/>
              </a:rPr>
              <a:t>MLD</a:t>
            </a:r>
          </a:p>
        </p:txBody>
      </p:sp>
      <p:sp>
        <p:nvSpPr>
          <p:cNvPr id="11" name="TextBox 11"/>
          <p:cNvSpPr txBox="1"/>
          <p:nvPr/>
        </p:nvSpPr>
        <p:spPr>
          <a:xfrm>
            <a:off x="9755267" y="9210675"/>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4</a:t>
            </a:r>
          </a:p>
        </p:txBody>
      </p:sp>
      <p:sp>
        <p:nvSpPr>
          <p:cNvPr id="12" name="AutoShape 12"/>
          <p:cNvSpPr/>
          <p:nvPr/>
        </p:nvSpPr>
        <p:spPr>
          <a:xfrm>
            <a:off x="1028700" y="2348341"/>
            <a:ext cx="18016813" cy="0"/>
          </a:xfrm>
          <a:prstGeom prst="line">
            <a:avLst/>
          </a:prstGeom>
          <a:ln w="85725" cap="flat">
            <a:solidFill>
              <a:srgbClr val="000000"/>
            </a:solidFill>
            <a:prstDash val="solid"/>
            <a:headEnd type="none" w="sm" len="sm"/>
            <a:tailEnd type="none" w="sm" len="sm"/>
          </a:ln>
        </p:spPr>
      </p:sp>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18144" b="26837"/>
          <a:stretch/>
        </p:blipFill>
        <p:spPr>
          <a:xfrm>
            <a:off x="1143000" y="2903082"/>
            <a:ext cx="15849600" cy="6697978"/>
          </a:xfrm>
          <a:prstGeom prst="rect">
            <a:avLst/>
          </a:prstGeom>
        </p:spPr>
      </p:pic>
      <p:sp>
        <p:nvSpPr>
          <p:cNvPr id="6" name="Freeform 6"/>
          <p:cNvSpPr/>
          <p:nvPr/>
        </p:nvSpPr>
        <p:spPr>
          <a:xfrm>
            <a:off x="15220221" y="7635594"/>
            <a:ext cx="2151135" cy="1778282"/>
          </a:xfrm>
          <a:custGeom>
            <a:avLst/>
            <a:gdLst/>
            <a:ahLst/>
            <a:cxnLst/>
            <a:rect l="l" t="t" r="r" b="b"/>
            <a:pathLst>
              <a:path w="4332066" h="3465883">
                <a:moveTo>
                  <a:pt x="0" y="0"/>
                </a:moveTo>
                <a:lnTo>
                  <a:pt x="4332066" y="0"/>
                </a:lnTo>
                <a:lnTo>
                  <a:pt x="4332066" y="3465882"/>
                </a:lnTo>
                <a:lnTo>
                  <a:pt x="0" y="3465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496261964"/>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927349E6-3DB5-404E-A2AC-71ACB887C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200" y="3233129"/>
            <a:ext cx="5894266" cy="346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8"/>
          <p:cNvSpPr txBox="1"/>
          <p:nvPr/>
        </p:nvSpPr>
        <p:spPr>
          <a:xfrm>
            <a:off x="1028700" y="626955"/>
            <a:ext cx="167259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Formateur</a:t>
            </a:r>
            <a:endParaRPr lang="en-US" sz="6455" dirty="0">
              <a:solidFill>
                <a:srgbClr val="000000"/>
              </a:solidFill>
              <a:latin typeface="Archivo Black"/>
            </a:endParaRPr>
          </a:p>
        </p:txBody>
      </p:sp>
      <p:sp>
        <p:nvSpPr>
          <p:cNvPr id="24" name="TextBox 24"/>
          <p:cNvSpPr txBox="1"/>
          <p:nvPr/>
        </p:nvSpPr>
        <p:spPr>
          <a:xfrm>
            <a:off x="1028700" y="1943100"/>
            <a:ext cx="14784667" cy="864917"/>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L'interface principale permet aux formateurs de gérer les absences des stagiaires, d'ajouter des nouvelles absences, de consulter les listes de présences et de générer des rapports.</a:t>
            </a:r>
            <a:endParaRPr lang="en-US" sz="2167" dirty="0">
              <a:solidFill>
                <a:srgbClr val="000000"/>
              </a:solidFill>
              <a:latin typeface="DM Sans"/>
            </a:endParaRPr>
          </a:p>
        </p:txBody>
      </p:sp>
      <p:sp>
        <p:nvSpPr>
          <p:cNvPr id="30" name="TextBox 30"/>
          <p:cNvSpPr txBox="1"/>
          <p:nvPr/>
        </p:nvSpPr>
        <p:spPr>
          <a:xfrm>
            <a:off x="9813005" y="9216054"/>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5</a:t>
            </a:r>
          </a:p>
        </p:txBody>
      </p:sp>
      <p:pic>
        <p:nvPicPr>
          <p:cNvPr id="37" name="Imag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157331"/>
            <a:ext cx="5760000" cy="3480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9" name="Connecteur en angle 38"/>
          <p:cNvCxnSpPr/>
          <p:nvPr/>
        </p:nvCxnSpPr>
        <p:spPr>
          <a:xfrm flipV="1">
            <a:off x="551207" y="2922104"/>
            <a:ext cx="16404950" cy="6945798"/>
          </a:xfrm>
          <a:prstGeom prst="bentConnector3">
            <a:avLst/>
          </a:prstGeom>
          <a:ln w="76200">
            <a:headEnd type="oval" w="med" len="med"/>
            <a:tailEnd type="oval" w="med" len="med"/>
          </a:ln>
        </p:spPr>
        <p:style>
          <a:lnRef idx="1">
            <a:schemeClr val="dk1"/>
          </a:lnRef>
          <a:fillRef idx="0">
            <a:schemeClr val="dk1"/>
          </a:fillRef>
          <a:effectRef idx="0">
            <a:schemeClr val="dk1"/>
          </a:effectRef>
          <a:fontRef idx="minor">
            <a:schemeClr val="tx1"/>
          </a:fontRef>
        </p:style>
      </p:cxnSp>
      <p:grpSp>
        <p:nvGrpSpPr>
          <p:cNvPr id="41" name="Groupe 40"/>
          <p:cNvGrpSpPr/>
          <p:nvPr/>
        </p:nvGrpSpPr>
        <p:grpSpPr>
          <a:xfrm>
            <a:off x="12039600" y="7797060"/>
            <a:ext cx="4572000" cy="1809379"/>
            <a:chOff x="936526" y="5594396"/>
            <a:chExt cx="2789495" cy="1809379"/>
          </a:xfrm>
        </p:grpSpPr>
        <p:sp>
          <p:nvSpPr>
            <p:cNvPr id="42" name="TextBox 19"/>
            <p:cNvSpPr txBox="1"/>
            <p:nvPr/>
          </p:nvSpPr>
          <p:spPr>
            <a:xfrm>
              <a:off x="936526" y="5594396"/>
              <a:ext cx="2789495" cy="500137"/>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Absences.php</a:t>
              </a:r>
              <a:endParaRPr lang="en-US" sz="2755" dirty="0">
                <a:solidFill>
                  <a:srgbClr val="000000"/>
                </a:solidFill>
                <a:latin typeface="Archivo Black"/>
              </a:endParaRPr>
            </a:p>
          </p:txBody>
        </p:sp>
        <p:sp>
          <p:nvSpPr>
            <p:cNvPr id="43" name="TextBox 25"/>
            <p:cNvSpPr txBox="1"/>
            <p:nvPr/>
          </p:nvSpPr>
          <p:spPr>
            <a:xfrm>
              <a:off x="936527" y="6136761"/>
              <a:ext cx="2789494" cy="1267014"/>
            </a:xfrm>
            <a:prstGeom prst="rect">
              <a:avLst/>
            </a:prstGeom>
          </p:spPr>
          <p:txBody>
            <a:bodyPr lIns="0" tIns="0" rIns="0" bIns="0" rtlCol="0" anchor="t">
              <a:spAutoFit/>
            </a:bodyPr>
            <a:lstStyle/>
            <a:p>
              <a:pPr>
                <a:lnSpc>
                  <a:spcPts val="2475"/>
                </a:lnSpc>
              </a:pPr>
              <a:r>
                <a:rPr lang="fr-FR" sz="1767" dirty="0">
                  <a:solidFill>
                    <a:srgbClr val="000000"/>
                  </a:solidFill>
                  <a:latin typeface="DM Sans"/>
                </a:rPr>
                <a:t>Cette page permet aux formateurs de visualiser, ajouter et modifier les absences des stagiaires.</a:t>
              </a:r>
              <a:endParaRPr lang="en-US" sz="1767" dirty="0">
                <a:solidFill>
                  <a:srgbClr val="000000"/>
                </a:solidFill>
                <a:latin typeface="DM Sans"/>
              </a:endParaRPr>
            </a:p>
          </p:txBody>
        </p:sp>
      </p:grpSp>
      <p:grpSp>
        <p:nvGrpSpPr>
          <p:cNvPr id="46" name="Groupe 45"/>
          <p:cNvGrpSpPr/>
          <p:nvPr/>
        </p:nvGrpSpPr>
        <p:grpSpPr>
          <a:xfrm>
            <a:off x="2438400" y="7598075"/>
            <a:ext cx="4458347" cy="1504167"/>
            <a:chOff x="936526" y="5594396"/>
            <a:chExt cx="4458347" cy="1504167"/>
          </a:xfrm>
        </p:grpSpPr>
        <p:sp>
          <p:nvSpPr>
            <p:cNvPr id="47" name="TextBox 19"/>
            <p:cNvSpPr txBox="1"/>
            <p:nvPr/>
          </p:nvSpPr>
          <p:spPr>
            <a:xfrm>
              <a:off x="936526" y="5594396"/>
              <a:ext cx="3315348" cy="473271"/>
            </a:xfrm>
            <a:prstGeom prst="rect">
              <a:avLst/>
            </a:prstGeom>
          </p:spPr>
          <p:txBody>
            <a:bodyPr wrap="square" lIns="0" tIns="0" rIns="0" bIns="0" rtlCol="0" anchor="t">
              <a:spAutoFit/>
            </a:bodyPr>
            <a:lstStyle/>
            <a:p>
              <a:pPr>
                <a:lnSpc>
                  <a:spcPts val="3857"/>
                </a:lnSpc>
              </a:pPr>
              <a:r>
                <a:rPr lang="en-US" sz="2755" dirty="0" err="1">
                  <a:solidFill>
                    <a:srgbClr val="000000"/>
                  </a:solidFill>
                  <a:latin typeface="Archivo Black"/>
                </a:rPr>
                <a:t>Formateur.php</a:t>
              </a:r>
              <a:endParaRPr lang="en-US" sz="2755" dirty="0">
                <a:solidFill>
                  <a:srgbClr val="000000"/>
                </a:solidFill>
                <a:latin typeface="Archivo Black"/>
              </a:endParaRPr>
            </a:p>
          </p:txBody>
        </p:sp>
        <p:sp>
          <p:nvSpPr>
            <p:cNvPr id="48" name="TextBox 25"/>
            <p:cNvSpPr txBox="1"/>
            <p:nvPr/>
          </p:nvSpPr>
          <p:spPr>
            <a:xfrm>
              <a:off x="936526" y="6136761"/>
              <a:ext cx="4458347" cy="961802"/>
            </a:xfrm>
            <a:prstGeom prst="rect">
              <a:avLst/>
            </a:prstGeom>
          </p:spPr>
          <p:txBody>
            <a:bodyPr wrap="square" lIns="0" tIns="0" rIns="0" bIns="0" rtlCol="0" anchor="t">
              <a:spAutoFit/>
            </a:bodyPr>
            <a:lstStyle/>
            <a:p>
              <a:pPr>
                <a:lnSpc>
                  <a:spcPts val="2475"/>
                </a:lnSpc>
              </a:pPr>
              <a:r>
                <a:rPr lang="fr-FR" dirty="0">
                  <a:solidFill>
                    <a:srgbClr val="000000"/>
                  </a:solidFill>
                  <a:latin typeface="DM Sans"/>
                </a:rPr>
                <a:t>Cette page est une interface de gestion des présences pour les formateurs dans un contexte éducatif </a:t>
              </a:r>
              <a:endParaRPr lang="en-US" sz="1767" dirty="0">
                <a:solidFill>
                  <a:srgbClr val="000000"/>
                </a:solidFill>
                <a:latin typeface="DM Sans"/>
              </a:endParaRPr>
            </a:p>
          </p:txBody>
        </p:sp>
      </p:gr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347" y="3241425"/>
            <a:ext cx="5760000" cy="3480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8"/>
          <p:cNvSpPr txBox="1"/>
          <p:nvPr/>
        </p:nvSpPr>
        <p:spPr>
          <a:xfrm>
            <a:off x="1028700" y="626955"/>
            <a:ext cx="167259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Formateur</a:t>
            </a:r>
            <a:endParaRPr lang="en-US" sz="6455" dirty="0">
              <a:solidFill>
                <a:srgbClr val="000000"/>
              </a:solidFill>
              <a:latin typeface="Archivo Black"/>
            </a:endParaRPr>
          </a:p>
        </p:txBody>
      </p:sp>
      <p:sp>
        <p:nvSpPr>
          <p:cNvPr id="24" name="TextBox 24"/>
          <p:cNvSpPr txBox="1"/>
          <p:nvPr/>
        </p:nvSpPr>
        <p:spPr>
          <a:xfrm>
            <a:off x="1028700" y="1949691"/>
            <a:ext cx="14784667" cy="864917"/>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L'interface principale permet aux gestionnaires de superviser les absences et les présences des stagiaires, de consulter les rapports générés par les formateurs et de gérer les demandes d'absences exceptionnelles.</a:t>
            </a:r>
            <a:endParaRPr lang="en-US" sz="2167" dirty="0">
              <a:solidFill>
                <a:srgbClr val="000000"/>
              </a:solidFill>
              <a:latin typeface="DM Sans"/>
            </a:endParaRPr>
          </a:p>
        </p:txBody>
      </p:sp>
      <p:sp>
        <p:nvSpPr>
          <p:cNvPr id="30" name="TextBox 30"/>
          <p:cNvSpPr txBox="1"/>
          <p:nvPr/>
        </p:nvSpPr>
        <p:spPr>
          <a:xfrm>
            <a:off x="9889205" y="9216054"/>
            <a:ext cx="7789195" cy="390363"/>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6</a:t>
            </a:r>
          </a:p>
        </p:txBody>
      </p:sp>
      <p:grpSp>
        <p:nvGrpSpPr>
          <p:cNvPr id="16" name="Groupe 15"/>
          <p:cNvGrpSpPr/>
          <p:nvPr/>
        </p:nvGrpSpPr>
        <p:grpSpPr>
          <a:xfrm>
            <a:off x="2400299" y="7781672"/>
            <a:ext cx="3780095" cy="1824767"/>
            <a:chOff x="936526" y="5594396"/>
            <a:chExt cx="2789495" cy="1824767"/>
          </a:xfrm>
        </p:grpSpPr>
        <p:sp>
          <p:nvSpPr>
            <p:cNvPr id="17" name="TextBox 19"/>
            <p:cNvSpPr txBox="1"/>
            <p:nvPr/>
          </p:nvSpPr>
          <p:spPr>
            <a:xfrm>
              <a:off x="936526" y="5594396"/>
              <a:ext cx="2789495" cy="473271"/>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Emplois.php</a:t>
              </a:r>
              <a:endParaRPr lang="en-US" sz="2755" dirty="0">
                <a:solidFill>
                  <a:srgbClr val="000000"/>
                </a:solidFill>
                <a:latin typeface="Archivo Black"/>
              </a:endParaRPr>
            </a:p>
          </p:txBody>
        </p:sp>
        <p:sp>
          <p:nvSpPr>
            <p:cNvPr id="19" name="TextBox 25"/>
            <p:cNvSpPr txBox="1"/>
            <p:nvPr/>
          </p:nvSpPr>
          <p:spPr>
            <a:xfrm>
              <a:off x="936527" y="6136761"/>
              <a:ext cx="2789494" cy="1282402"/>
            </a:xfrm>
            <a:prstGeom prst="rect">
              <a:avLst/>
            </a:prstGeom>
          </p:spPr>
          <p:txBody>
            <a:bodyPr lIns="0" tIns="0" rIns="0" bIns="0" rtlCol="0" anchor="t">
              <a:spAutoFit/>
            </a:bodyPr>
            <a:lstStyle/>
            <a:p>
              <a:pPr>
                <a:lnSpc>
                  <a:spcPts val="2475"/>
                </a:lnSpc>
              </a:pPr>
              <a:r>
                <a:rPr lang="fr-FR" dirty="0">
                  <a:solidFill>
                    <a:srgbClr val="000000"/>
                  </a:solidFill>
                  <a:latin typeface="DM Sans"/>
                </a:rPr>
                <a:t>Cette page </a:t>
              </a:r>
              <a:r>
                <a:rPr lang="fr-FR" dirty="0"/>
                <a:t>est une interface qui permet à un formateur de visualiser son emploi </a:t>
              </a:r>
              <a:r>
                <a:rPr lang="fr-FR" dirty="0" err="1"/>
                <a:t>dutemps</a:t>
              </a:r>
              <a:r>
                <a:rPr lang="fr-FR" sz="1600" dirty="0"/>
                <a:t> .</a:t>
              </a:r>
              <a:endParaRPr lang="en-US" sz="1767" dirty="0">
                <a:solidFill>
                  <a:srgbClr val="000000"/>
                </a:solidFill>
                <a:latin typeface="DM Sans"/>
              </a:endParaRPr>
            </a:p>
          </p:txBody>
        </p:sp>
      </p:grpSp>
      <p:cxnSp>
        <p:nvCxnSpPr>
          <p:cNvPr id="20" name="Connecteur droit 19"/>
          <p:cNvCxnSpPr/>
          <p:nvPr/>
        </p:nvCxnSpPr>
        <p:spPr>
          <a:xfrm>
            <a:off x="8229600" y="3157331"/>
            <a:ext cx="0" cy="671056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Connecteur droit 20"/>
          <p:cNvCxnSpPr/>
          <p:nvPr/>
        </p:nvCxnSpPr>
        <p:spPr>
          <a:xfrm rot="5400000">
            <a:off x="13256316" y="3236016"/>
            <a:ext cx="0" cy="6710569"/>
          </a:xfrm>
          <a:prstGeom prst="line">
            <a:avLst/>
          </a:prstGeom>
          <a:ln w="76200"/>
        </p:spPr>
        <p:style>
          <a:lnRef idx="1">
            <a:schemeClr val="dk1"/>
          </a:lnRef>
          <a:fillRef idx="0">
            <a:schemeClr val="dk1"/>
          </a:fillRef>
          <a:effectRef idx="0">
            <a:schemeClr val="dk1"/>
          </a:effectRef>
          <a:fontRef idx="minor">
            <a:schemeClr val="tx1"/>
          </a:fontRef>
        </p:style>
      </p:cxn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l="10554" r="11880" b="26585"/>
          <a:stretch/>
        </p:blipFill>
        <p:spPr>
          <a:xfrm>
            <a:off x="12148931" y="6954804"/>
            <a:ext cx="4495800" cy="2456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3" name="Groupe 22"/>
          <p:cNvGrpSpPr/>
          <p:nvPr/>
        </p:nvGrpSpPr>
        <p:grpSpPr>
          <a:xfrm>
            <a:off x="14097000" y="3565319"/>
            <a:ext cx="2789495" cy="1832211"/>
            <a:chOff x="13939380" y="5571564"/>
            <a:chExt cx="2789495" cy="1832211"/>
          </a:xfrm>
        </p:grpSpPr>
        <p:sp>
          <p:nvSpPr>
            <p:cNvPr id="25" name="TextBox 23"/>
            <p:cNvSpPr txBox="1"/>
            <p:nvPr/>
          </p:nvSpPr>
          <p:spPr>
            <a:xfrm>
              <a:off x="13939380" y="5571564"/>
              <a:ext cx="2291219" cy="500137"/>
            </a:xfrm>
            <a:prstGeom prst="rect">
              <a:avLst/>
            </a:prstGeom>
          </p:spPr>
          <p:txBody>
            <a:bodyPr wrap="square" lIns="0" tIns="0" rIns="0" bIns="0" rtlCol="0" anchor="t">
              <a:spAutoFit/>
            </a:bodyPr>
            <a:lstStyle/>
            <a:p>
              <a:pPr algn="l">
                <a:lnSpc>
                  <a:spcPts val="3857"/>
                </a:lnSpc>
              </a:pPr>
              <a:r>
                <a:rPr lang="en-US" sz="2755" dirty="0">
                  <a:solidFill>
                    <a:srgbClr val="000000"/>
                  </a:solidFill>
                  <a:latin typeface="Archivo Black"/>
                </a:rPr>
                <a:t>Retard.php</a:t>
              </a:r>
            </a:p>
          </p:txBody>
        </p:sp>
        <p:sp>
          <p:nvSpPr>
            <p:cNvPr id="26" name="TextBox 29"/>
            <p:cNvSpPr txBox="1"/>
            <p:nvPr/>
          </p:nvSpPr>
          <p:spPr>
            <a:xfrm>
              <a:off x="13939381" y="6136761"/>
              <a:ext cx="2789494" cy="1267014"/>
            </a:xfrm>
            <a:prstGeom prst="rect">
              <a:avLst/>
            </a:prstGeom>
          </p:spPr>
          <p:txBody>
            <a:bodyPr lIns="0" tIns="0" rIns="0" bIns="0" rtlCol="0" anchor="t">
              <a:spAutoFit/>
            </a:bodyPr>
            <a:lstStyle/>
            <a:p>
              <a:pPr>
                <a:lnSpc>
                  <a:spcPts val="2475"/>
                </a:lnSpc>
              </a:pPr>
              <a:r>
                <a:rPr lang="fr-FR" sz="1767" dirty="0">
                  <a:solidFill>
                    <a:srgbClr val="000000"/>
                  </a:solidFill>
                  <a:latin typeface="DM Sans"/>
                </a:rPr>
                <a:t>Cette page permet aux formateurs de gérer et de suivre les retards des stagiaires.</a:t>
              </a:r>
              <a:endParaRPr lang="en-US" sz="1767" dirty="0">
                <a:solidFill>
                  <a:srgbClr val="000000"/>
                </a:solidFill>
                <a:latin typeface="DM Sans"/>
              </a:endParaRPr>
            </a:p>
          </p:txBody>
        </p:sp>
      </p:grpSp>
      <p:grpSp>
        <p:nvGrpSpPr>
          <p:cNvPr id="27" name="Groupe 26"/>
          <p:cNvGrpSpPr/>
          <p:nvPr/>
        </p:nvGrpSpPr>
        <p:grpSpPr>
          <a:xfrm>
            <a:off x="8833671" y="7303156"/>
            <a:ext cx="2890272" cy="1832211"/>
            <a:chOff x="8839200" y="5571564"/>
            <a:chExt cx="2890272" cy="1832211"/>
          </a:xfrm>
        </p:grpSpPr>
        <p:sp>
          <p:nvSpPr>
            <p:cNvPr id="28" name="TextBox 22"/>
            <p:cNvSpPr txBox="1"/>
            <p:nvPr/>
          </p:nvSpPr>
          <p:spPr>
            <a:xfrm>
              <a:off x="8839200" y="5571564"/>
              <a:ext cx="2890272" cy="500137"/>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Presences.php</a:t>
              </a:r>
              <a:endParaRPr lang="en-US" sz="2755" dirty="0">
                <a:solidFill>
                  <a:srgbClr val="000000"/>
                </a:solidFill>
                <a:latin typeface="Archivo Black"/>
              </a:endParaRPr>
            </a:p>
          </p:txBody>
        </p:sp>
        <p:sp>
          <p:nvSpPr>
            <p:cNvPr id="29" name="TextBox 28"/>
            <p:cNvSpPr txBox="1"/>
            <p:nvPr/>
          </p:nvSpPr>
          <p:spPr>
            <a:xfrm>
              <a:off x="8889589" y="6136761"/>
              <a:ext cx="2789494" cy="1267014"/>
            </a:xfrm>
            <a:prstGeom prst="rect">
              <a:avLst/>
            </a:prstGeom>
          </p:spPr>
          <p:txBody>
            <a:bodyPr lIns="0" tIns="0" rIns="0" bIns="0" rtlCol="0" anchor="t">
              <a:spAutoFit/>
            </a:bodyPr>
            <a:lstStyle/>
            <a:p>
              <a:pPr>
                <a:lnSpc>
                  <a:spcPts val="2475"/>
                </a:lnSpc>
              </a:pPr>
              <a:r>
                <a:rPr lang="fr-FR" sz="1767" dirty="0">
                  <a:solidFill>
                    <a:srgbClr val="000000"/>
                  </a:solidFill>
                  <a:latin typeface="DM Sans"/>
                </a:rPr>
                <a:t>Cette page permet aux formateurs de visualiser et de suivre les présences des stagiaires.</a:t>
              </a:r>
              <a:endParaRPr lang="en-US" sz="1767" dirty="0">
                <a:solidFill>
                  <a:srgbClr val="000000"/>
                </a:solidFill>
                <a:latin typeface="DM Sans"/>
              </a:endParaRPr>
            </a:p>
          </p:txBody>
        </p:sp>
      </p:grpSp>
      <p:pic>
        <p:nvPicPr>
          <p:cNvPr id="8" name="Image 7">
            <a:extLst>
              <a:ext uri="{FF2B5EF4-FFF2-40B4-BE49-F238E27FC236}">
                <a16:creationId xmlns:a16="http://schemas.microsoft.com/office/drawing/2014/main" id="{AFFC6FAA-2CDB-4080-8621-6DC46C6BF3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6022" y="3226498"/>
            <a:ext cx="4648202" cy="248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9491712"/>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452" y="3332642"/>
            <a:ext cx="5890953" cy="3462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3157331"/>
            <a:ext cx="5760000" cy="3480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8"/>
          <p:cNvSpPr txBox="1"/>
          <p:nvPr/>
        </p:nvSpPr>
        <p:spPr>
          <a:xfrm>
            <a:off x="727213" y="624168"/>
            <a:ext cx="175641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Gestionnaire</a:t>
            </a:r>
            <a:endParaRPr lang="en-US" sz="6455" dirty="0">
              <a:solidFill>
                <a:srgbClr val="000000"/>
              </a:solidFill>
              <a:latin typeface="Archivo Black"/>
            </a:endParaRPr>
          </a:p>
        </p:txBody>
      </p:sp>
      <p:sp>
        <p:nvSpPr>
          <p:cNvPr id="24" name="TextBox 24"/>
          <p:cNvSpPr txBox="1"/>
          <p:nvPr/>
        </p:nvSpPr>
        <p:spPr>
          <a:xfrm>
            <a:off x="1028700" y="1949691"/>
            <a:ext cx="14784667" cy="864917"/>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L'interface principale permet aux formateurs de gérer les absences des stagiaires, d'ajouter des nouvelles absences, de consulter les listes de présences et de générer des rapports.</a:t>
            </a:r>
            <a:endParaRPr lang="en-US" sz="2167" dirty="0">
              <a:solidFill>
                <a:srgbClr val="000000"/>
              </a:solidFill>
              <a:latin typeface="DM Sans"/>
            </a:endParaRPr>
          </a:p>
        </p:txBody>
      </p:sp>
      <p:sp>
        <p:nvSpPr>
          <p:cNvPr id="30" name="TextBox 30"/>
          <p:cNvSpPr txBox="1"/>
          <p:nvPr/>
        </p:nvSpPr>
        <p:spPr>
          <a:xfrm>
            <a:off x="9772374" y="9216054"/>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7</a:t>
            </a:r>
          </a:p>
        </p:txBody>
      </p:sp>
      <p:cxnSp>
        <p:nvCxnSpPr>
          <p:cNvPr id="39" name="Connecteur en angle 38"/>
          <p:cNvCxnSpPr/>
          <p:nvPr/>
        </p:nvCxnSpPr>
        <p:spPr>
          <a:xfrm flipV="1">
            <a:off x="551207" y="2933700"/>
            <a:ext cx="16365193" cy="6934201"/>
          </a:xfrm>
          <a:prstGeom prst="bentConnector3">
            <a:avLst/>
          </a:prstGeom>
          <a:ln w="76200">
            <a:headEnd type="oval" w="med" len="med"/>
            <a:tailEnd type="oval" w="med" len="med"/>
          </a:ln>
        </p:spPr>
        <p:style>
          <a:lnRef idx="1">
            <a:schemeClr val="dk1"/>
          </a:lnRef>
          <a:fillRef idx="0">
            <a:schemeClr val="dk1"/>
          </a:fillRef>
          <a:effectRef idx="0">
            <a:schemeClr val="dk1"/>
          </a:effectRef>
          <a:fontRef idx="minor">
            <a:schemeClr val="tx1"/>
          </a:fontRef>
        </p:style>
      </p:cxnSp>
      <p:grpSp>
        <p:nvGrpSpPr>
          <p:cNvPr id="41" name="Groupe 40"/>
          <p:cNvGrpSpPr/>
          <p:nvPr/>
        </p:nvGrpSpPr>
        <p:grpSpPr>
          <a:xfrm>
            <a:off x="12039600" y="7797060"/>
            <a:ext cx="4572000" cy="1165484"/>
            <a:chOff x="936526" y="5594396"/>
            <a:chExt cx="2789495" cy="1165484"/>
          </a:xfrm>
        </p:grpSpPr>
        <p:sp>
          <p:nvSpPr>
            <p:cNvPr id="42" name="TextBox 19"/>
            <p:cNvSpPr txBox="1"/>
            <p:nvPr/>
          </p:nvSpPr>
          <p:spPr>
            <a:xfrm>
              <a:off x="936526" y="5594396"/>
              <a:ext cx="2789495" cy="473271"/>
            </a:xfrm>
            <a:prstGeom prst="rect">
              <a:avLst/>
            </a:prstGeom>
          </p:spPr>
          <p:txBody>
            <a:bodyPr wrap="square" lIns="0" tIns="0" rIns="0" bIns="0" rtlCol="0" anchor="t">
              <a:spAutoFit/>
            </a:bodyPr>
            <a:lstStyle/>
            <a:p>
              <a:pPr algn="l">
                <a:lnSpc>
                  <a:spcPts val="3857"/>
                </a:lnSpc>
              </a:pPr>
              <a:r>
                <a:rPr lang="en-US" sz="2755" dirty="0" err="1">
                  <a:solidFill>
                    <a:srgbClr val="000000"/>
                  </a:solidFill>
                  <a:latin typeface="Archivo Black"/>
                </a:rPr>
                <a:t>Stats.php</a:t>
              </a:r>
              <a:endParaRPr lang="en-US" sz="2755" dirty="0">
                <a:solidFill>
                  <a:srgbClr val="000000"/>
                </a:solidFill>
                <a:latin typeface="Archivo Black"/>
              </a:endParaRPr>
            </a:p>
          </p:txBody>
        </p:sp>
        <p:sp>
          <p:nvSpPr>
            <p:cNvPr id="43" name="TextBox 25"/>
            <p:cNvSpPr txBox="1"/>
            <p:nvPr/>
          </p:nvSpPr>
          <p:spPr>
            <a:xfrm>
              <a:off x="936527" y="6136761"/>
              <a:ext cx="2789494" cy="623119"/>
            </a:xfrm>
            <a:prstGeom prst="rect">
              <a:avLst/>
            </a:prstGeom>
          </p:spPr>
          <p:txBody>
            <a:bodyPr lIns="0" tIns="0" rIns="0" bIns="0" rtlCol="0" anchor="t">
              <a:spAutoFit/>
            </a:bodyPr>
            <a:lstStyle/>
            <a:p>
              <a:pPr>
                <a:lnSpc>
                  <a:spcPts val="2475"/>
                </a:lnSpc>
              </a:pPr>
              <a:r>
                <a:rPr lang="fr-FR" sz="1767" dirty="0">
                  <a:solidFill>
                    <a:srgbClr val="000000"/>
                  </a:solidFill>
                  <a:latin typeface="DM Sans"/>
                </a:rPr>
                <a:t>Génération et affichage des statistiques liées aux présences et absences​</a:t>
              </a:r>
              <a:endParaRPr lang="en-US" sz="1767" dirty="0">
                <a:solidFill>
                  <a:srgbClr val="000000"/>
                </a:solidFill>
                <a:latin typeface="DM Sans"/>
              </a:endParaRPr>
            </a:p>
          </p:txBody>
        </p:sp>
      </p:grpSp>
      <p:grpSp>
        <p:nvGrpSpPr>
          <p:cNvPr id="46" name="Groupe 45"/>
          <p:cNvGrpSpPr/>
          <p:nvPr/>
        </p:nvGrpSpPr>
        <p:grpSpPr>
          <a:xfrm>
            <a:off x="2438400" y="7598075"/>
            <a:ext cx="4458347" cy="1183566"/>
            <a:chOff x="936526" y="5594396"/>
            <a:chExt cx="4458347" cy="1183566"/>
          </a:xfrm>
        </p:grpSpPr>
        <p:sp>
          <p:nvSpPr>
            <p:cNvPr id="47" name="TextBox 19"/>
            <p:cNvSpPr txBox="1"/>
            <p:nvPr/>
          </p:nvSpPr>
          <p:spPr>
            <a:xfrm>
              <a:off x="936526" y="5594396"/>
              <a:ext cx="3315348" cy="473271"/>
            </a:xfrm>
            <a:prstGeom prst="rect">
              <a:avLst/>
            </a:prstGeom>
          </p:spPr>
          <p:txBody>
            <a:bodyPr wrap="square" lIns="0" tIns="0" rIns="0" bIns="0" rtlCol="0" anchor="t">
              <a:spAutoFit/>
            </a:bodyPr>
            <a:lstStyle/>
            <a:p>
              <a:pPr>
                <a:lnSpc>
                  <a:spcPts val="3857"/>
                </a:lnSpc>
              </a:pPr>
              <a:r>
                <a:rPr lang="en-US" sz="2755" dirty="0" err="1">
                  <a:solidFill>
                    <a:srgbClr val="000000"/>
                  </a:solidFill>
                  <a:latin typeface="Archivo Black"/>
                </a:rPr>
                <a:t>Gestionnaire.php</a:t>
              </a:r>
              <a:endParaRPr lang="en-US" sz="2755" dirty="0">
                <a:solidFill>
                  <a:srgbClr val="000000"/>
                </a:solidFill>
                <a:latin typeface="Archivo Black"/>
              </a:endParaRPr>
            </a:p>
          </p:txBody>
        </p:sp>
        <p:sp>
          <p:nvSpPr>
            <p:cNvPr id="48" name="TextBox 25"/>
            <p:cNvSpPr txBox="1"/>
            <p:nvPr/>
          </p:nvSpPr>
          <p:spPr>
            <a:xfrm>
              <a:off x="936526" y="6136761"/>
              <a:ext cx="4458347" cy="641201"/>
            </a:xfrm>
            <a:prstGeom prst="rect">
              <a:avLst/>
            </a:prstGeom>
          </p:spPr>
          <p:txBody>
            <a:bodyPr wrap="square" lIns="0" tIns="0" rIns="0" bIns="0" rtlCol="0" anchor="t">
              <a:spAutoFit/>
            </a:bodyPr>
            <a:lstStyle/>
            <a:p>
              <a:pPr>
                <a:lnSpc>
                  <a:spcPts val="2475"/>
                </a:lnSpc>
              </a:pPr>
              <a:r>
                <a:rPr lang="fr-FR" dirty="0">
                  <a:solidFill>
                    <a:srgbClr val="000000"/>
                  </a:solidFill>
                  <a:latin typeface="DM Sans"/>
                </a:rPr>
                <a:t>Enregistrement et affichage des notifications concernant les retards.</a:t>
              </a:r>
              <a:endParaRPr lang="en-US" sz="1767" dirty="0">
                <a:solidFill>
                  <a:srgbClr val="000000"/>
                </a:solidFill>
                <a:latin typeface="DM Sans"/>
              </a:endParaRPr>
            </a:p>
          </p:txBody>
        </p:sp>
      </p:grpSp>
    </p:spTree>
    <p:extLst>
      <p:ext uri="{BB962C8B-B14F-4D97-AF65-F5344CB8AC3E}">
        <p14:creationId xmlns:p14="http://schemas.microsoft.com/office/powerpoint/2010/main" val="3667476355"/>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5400" y="3254794"/>
            <a:ext cx="4712062" cy="30371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0782" y="3244894"/>
            <a:ext cx="4712062" cy="3045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827" y="3241425"/>
            <a:ext cx="4788173" cy="3045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4"/>
          <p:cNvSpPr txBox="1"/>
          <p:nvPr/>
        </p:nvSpPr>
        <p:spPr>
          <a:xfrm>
            <a:off x="1028700" y="1949691"/>
            <a:ext cx="14784667" cy="864917"/>
          </a:xfrm>
          <a:prstGeom prst="rect">
            <a:avLst/>
          </a:prstGeom>
        </p:spPr>
        <p:txBody>
          <a:bodyPr lIns="0" tIns="0" rIns="0" bIns="0" rtlCol="0" anchor="t">
            <a:spAutoFit/>
          </a:bodyPr>
          <a:lstStyle/>
          <a:p>
            <a:pPr algn="just">
              <a:lnSpc>
                <a:spcPts val="3512"/>
              </a:lnSpc>
            </a:pPr>
            <a:r>
              <a:rPr lang="fr-FR" sz="2167" dirty="0">
                <a:solidFill>
                  <a:srgbClr val="000000"/>
                </a:solidFill>
                <a:latin typeface="DM Sans"/>
              </a:rPr>
              <a:t>L'interface principale permet aux formateurs de gérer les absences des stagiaires, d'ajouter des nouvelles absences, de consulter les listes de présences et de générer des rapports.</a:t>
            </a:r>
            <a:endParaRPr lang="en-US" sz="2167" dirty="0">
              <a:solidFill>
                <a:srgbClr val="000000"/>
              </a:solidFill>
              <a:latin typeface="DM Sans"/>
            </a:endParaRPr>
          </a:p>
        </p:txBody>
      </p:sp>
      <p:sp>
        <p:nvSpPr>
          <p:cNvPr id="30" name="TextBox 30"/>
          <p:cNvSpPr txBox="1"/>
          <p:nvPr/>
        </p:nvSpPr>
        <p:spPr>
          <a:xfrm>
            <a:off x="9772374" y="9216054"/>
            <a:ext cx="7789195" cy="390385"/>
          </a:xfrm>
          <a:prstGeom prst="rect">
            <a:avLst/>
          </a:prstGeom>
        </p:spPr>
        <p:txBody>
          <a:bodyPr lIns="0" tIns="0" rIns="0" bIns="0" rtlCol="0" anchor="t">
            <a:spAutoFit/>
          </a:bodyPr>
          <a:lstStyle/>
          <a:p>
            <a:pPr algn="r">
              <a:lnSpc>
                <a:spcPts val="3157"/>
              </a:lnSpc>
            </a:pPr>
            <a:r>
              <a:rPr lang="en-US" sz="2255" dirty="0">
                <a:solidFill>
                  <a:srgbClr val="000000"/>
                </a:solidFill>
                <a:latin typeface="DM Sans"/>
              </a:rPr>
              <a:t>8</a:t>
            </a:r>
          </a:p>
        </p:txBody>
      </p:sp>
      <p:grpSp>
        <p:nvGrpSpPr>
          <p:cNvPr id="16" name="Groupe 15"/>
          <p:cNvGrpSpPr/>
          <p:nvPr/>
        </p:nvGrpSpPr>
        <p:grpSpPr>
          <a:xfrm>
            <a:off x="2400299" y="7277101"/>
            <a:ext cx="13677901" cy="998767"/>
            <a:chOff x="936526" y="5594396"/>
            <a:chExt cx="2789495" cy="782418"/>
          </a:xfrm>
        </p:grpSpPr>
        <p:sp>
          <p:nvSpPr>
            <p:cNvPr id="17" name="TextBox 19"/>
            <p:cNvSpPr txBox="1"/>
            <p:nvPr/>
          </p:nvSpPr>
          <p:spPr>
            <a:xfrm>
              <a:off x="936526" y="5594396"/>
              <a:ext cx="2789495" cy="391799"/>
            </a:xfrm>
            <a:prstGeom prst="rect">
              <a:avLst/>
            </a:prstGeom>
          </p:spPr>
          <p:txBody>
            <a:bodyPr wrap="square" lIns="0" tIns="0" rIns="0" bIns="0" rtlCol="0" anchor="t">
              <a:spAutoFit/>
            </a:bodyPr>
            <a:lstStyle/>
            <a:p>
              <a:pPr>
                <a:lnSpc>
                  <a:spcPts val="3857"/>
                </a:lnSpc>
              </a:pPr>
              <a:r>
                <a:rPr lang="en-US" sz="2755" dirty="0" err="1">
                  <a:solidFill>
                    <a:srgbClr val="000000"/>
                  </a:solidFill>
                  <a:latin typeface="Archivo Black"/>
                </a:rPr>
                <a:t>Dev.php</a:t>
              </a:r>
              <a:r>
                <a:rPr lang="en-US" sz="2755" dirty="0">
                  <a:solidFill>
                    <a:srgbClr val="000000"/>
                  </a:solidFill>
                  <a:latin typeface="Archivo Black"/>
                </a:rPr>
                <a:t>                                   </a:t>
              </a:r>
              <a:r>
                <a:rPr lang="en-US" sz="2755" dirty="0" err="1">
                  <a:solidFill>
                    <a:srgbClr val="000000"/>
                  </a:solidFill>
                  <a:latin typeface="Archivo Black"/>
                </a:rPr>
                <a:t>Info.php</a:t>
              </a:r>
              <a:r>
                <a:rPr lang="en-US" sz="2755" dirty="0">
                  <a:solidFill>
                    <a:srgbClr val="000000"/>
                  </a:solidFill>
                  <a:latin typeface="Archivo Black"/>
                </a:rPr>
                <a:t>                                            </a:t>
              </a:r>
              <a:r>
                <a:rPr lang="en-US" sz="2755" dirty="0" err="1">
                  <a:solidFill>
                    <a:srgbClr val="000000"/>
                  </a:solidFill>
                  <a:latin typeface="Archivo Black"/>
                </a:rPr>
                <a:t>Id.php</a:t>
              </a:r>
              <a:endParaRPr lang="en-US" sz="2755" dirty="0">
                <a:solidFill>
                  <a:srgbClr val="000000"/>
                </a:solidFill>
                <a:latin typeface="Archivo Black"/>
              </a:endParaRPr>
            </a:p>
          </p:txBody>
        </p:sp>
        <p:sp>
          <p:nvSpPr>
            <p:cNvPr id="19" name="TextBox 25"/>
            <p:cNvSpPr txBox="1"/>
            <p:nvPr/>
          </p:nvSpPr>
          <p:spPr>
            <a:xfrm>
              <a:off x="936527" y="6136761"/>
              <a:ext cx="2789494" cy="240053"/>
            </a:xfrm>
            <a:prstGeom prst="rect">
              <a:avLst/>
            </a:prstGeom>
          </p:spPr>
          <p:txBody>
            <a:bodyPr lIns="0" tIns="0" rIns="0" bIns="0" rtlCol="0" anchor="t">
              <a:spAutoFit/>
            </a:bodyPr>
            <a:lstStyle/>
            <a:p>
              <a:pPr algn="ctr">
                <a:lnSpc>
                  <a:spcPts val="2475"/>
                </a:lnSpc>
              </a:pPr>
              <a:r>
                <a:rPr lang="fr-FR" dirty="0">
                  <a:solidFill>
                    <a:srgbClr val="000000"/>
                  </a:solidFill>
                  <a:latin typeface="DM Sans"/>
                </a:rPr>
                <a:t>Mise à jour du statut des absences et affichage pour un groupe spécifique.</a:t>
              </a:r>
              <a:endParaRPr lang="en-US" sz="1767" dirty="0">
                <a:solidFill>
                  <a:srgbClr val="000000"/>
                </a:solidFill>
                <a:latin typeface="DM Sans"/>
              </a:endParaRPr>
            </a:p>
          </p:txBody>
        </p:sp>
      </p:grpSp>
      <p:cxnSp>
        <p:nvCxnSpPr>
          <p:cNvPr id="20" name="Connecteur droit 19"/>
          <p:cNvCxnSpPr/>
          <p:nvPr/>
        </p:nvCxnSpPr>
        <p:spPr>
          <a:xfrm>
            <a:off x="6096000" y="3086100"/>
            <a:ext cx="0" cy="3594774"/>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Connecteur droit 20"/>
          <p:cNvCxnSpPr/>
          <p:nvPr/>
        </p:nvCxnSpPr>
        <p:spPr>
          <a:xfrm flipV="1">
            <a:off x="11811000" y="3086101"/>
            <a:ext cx="49255" cy="3657600"/>
          </a:xfrm>
          <a:prstGeom prst="line">
            <a:avLst/>
          </a:prstGeom>
          <a:ln w="76200"/>
        </p:spPr>
        <p:style>
          <a:lnRef idx="1">
            <a:schemeClr val="dk1"/>
          </a:lnRef>
          <a:fillRef idx="0">
            <a:schemeClr val="dk1"/>
          </a:fillRef>
          <a:effectRef idx="0">
            <a:schemeClr val="dk1"/>
          </a:effectRef>
          <a:fontRef idx="minor">
            <a:schemeClr val="tx1"/>
          </a:fontRef>
        </p:style>
      </p:cxnSp>
      <p:sp>
        <p:nvSpPr>
          <p:cNvPr id="22" name="TextBox 18"/>
          <p:cNvSpPr txBox="1"/>
          <p:nvPr/>
        </p:nvSpPr>
        <p:spPr>
          <a:xfrm>
            <a:off x="727213" y="624168"/>
            <a:ext cx="17564100" cy="1095685"/>
          </a:xfrm>
          <a:prstGeom prst="rect">
            <a:avLst/>
          </a:prstGeom>
        </p:spPr>
        <p:txBody>
          <a:bodyPr wrap="square" lIns="0" tIns="0" rIns="0" bIns="0" rtlCol="0" anchor="t">
            <a:spAutoFit/>
          </a:bodyPr>
          <a:lstStyle/>
          <a:p>
            <a:pPr>
              <a:lnSpc>
                <a:spcPts val="9037"/>
              </a:lnSpc>
            </a:pPr>
            <a:r>
              <a:rPr lang="fr-FR" sz="6455" dirty="0">
                <a:solidFill>
                  <a:srgbClr val="000000"/>
                </a:solidFill>
                <a:latin typeface="Archivo Black"/>
              </a:rPr>
              <a:t>Partie Gestionnaire</a:t>
            </a:r>
            <a:endParaRPr lang="en-US" sz="6455" dirty="0">
              <a:solidFill>
                <a:srgbClr val="000000"/>
              </a:solidFill>
              <a:latin typeface="Archivo Black"/>
            </a:endParaRPr>
          </a:p>
        </p:txBody>
      </p:sp>
    </p:spTree>
    <p:extLst>
      <p:ext uri="{BB962C8B-B14F-4D97-AF65-F5344CB8AC3E}">
        <p14:creationId xmlns:p14="http://schemas.microsoft.com/office/powerpoint/2010/main" val="1232730255"/>
      </p:ext>
    </p:extLst>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844</Words>
  <Application>Microsoft Office PowerPoint</Application>
  <PresentationFormat>Personnalisé</PresentationFormat>
  <Paragraphs>123</Paragraphs>
  <Slides>15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Wingdings</vt:lpstr>
      <vt:lpstr>Bodoni FLF</vt:lpstr>
      <vt:lpstr>DM Sans</vt:lpstr>
      <vt:lpstr>Calibri</vt:lpstr>
      <vt:lpstr>Open Sans</vt:lpstr>
      <vt:lpstr>Archivo Black</vt:lpstr>
      <vt:lpstr>Arial</vt:lpstr>
      <vt:lpstr>Open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Noir et Gris Simple Classique Rapport de stage Présentation</dc:title>
  <cp:lastModifiedBy>hp</cp:lastModifiedBy>
  <cp:revision>30</cp:revision>
  <dcterms:created xsi:type="dcterms:W3CDTF">2006-08-16T00:00:00Z</dcterms:created>
  <dcterms:modified xsi:type="dcterms:W3CDTF">2024-07-01T16:03:40Z</dcterms:modified>
  <dc:identifier>DAGJsHJodlQ</dc:identifier>
</cp:coreProperties>
</file>